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6" r:id="rId12"/>
    <p:sldId id="267" r:id="rId13"/>
    <p:sldId id="268" r:id="rId14"/>
    <p:sldId id="265" r:id="rId15"/>
  </p:sldIdLst>
  <p:sldSz cx="9144000" cy="5143500" type="screen16x9"/>
  <p:notesSz cx="6858000" cy="9144000"/>
  <p:embeddedFontLst>
    <p:embeddedFont>
      <p:font typeface="Bahnschrift Light Condensed" panose="020B0502040204020203" pitchFamily="34" charset="0"/>
      <p:regular r:id="rId17"/>
    </p:embeddedFont>
    <p:embeddedFont>
      <p:font typeface="Calibri" panose="020F0502020204030204" pitchFamily="34" charset="0"/>
      <p:regular r:id="rId18"/>
      <p:bold r:id="rId19"/>
      <p:italic r:id="rId20"/>
      <p:boldItalic r:id="rId21"/>
    </p:embeddedFont>
    <p:embeddedFont>
      <p:font typeface="Georgia" panose="02040502050405020303" pitchFamily="18" charset="0"/>
      <p:regular r:id="rId22"/>
      <p:bold r:id="rId23"/>
      <p:italic r:id="rId24"/>
      <p:boldItalic r:id="rId25"/>
    </p:embeddedFont>
    <p:embeddedFont>
      <p:font typeface="Microsoft JhengHei UI" panose="020B0604030504040204" pitchFamily="34" charset="-120"/>
      <p:regular r:id="rId26"/>
      <p:bold r:id="rId27"/>
    </p:embeddedFont>
    <p:embeddedFont>
      <p:font typeface="Montserrat" panose="00000500000000000000" pitchFamily="2" charset="0"/>
      <p:regular r:id="rId28"/>
      <p:bold r:id="rId29"/>
      <p:italic r:id="rId30"/>
      <p:boldItalic r:id="rId31"/>
    </p:embeddedFont>
    <p:embeddedFont>
      <p:font typeface="Montserrat SemiBold" panose="00000700000000000000" pitchFamily="2" charset="0"/>
      <p:regular r:id="rId32"/>
      <p:bold r:id="rId33"/>
      <p:italic r:id="rId34"/>
      <p:boldItalic r:id="rId35"/>
    </p:embeddedFont>
    <p:embeddedFont>
      <p:font typeface="Segoe UI Variable Small Semibol" pitchFamily="2" charset="0"/>
      <p:bold r:id="rId36"/>
    </p:embeddedFont>
    <p:embeddedFont>
      <p:font typeface="Source Code Pro" panose="020B0509030403020204"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80" autoAdjust="0"/>
  </p:normalViewPr>
  <p:slideViewPr>
    <p:cSldViewPr snapToGrid="0">
      <p:cViewPr varScale="1">
        <p:scale>
          <a:sx n="99" d="100"/>
          <a:sy n="99" d="100"/>
        </p:scale>
        <p:origin x="99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S:\Capstone%20Project\Western%20Countries%20Financial%20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00" b="1" i="0" u="none" strike="noStrike" kern="1200" baseline="0">
                <a:solidFill>
                  <a:schemeClr val="accent1"/>
                </a:solidFill>
                <a:latin typeface="+mn-lt"/>
                <a:ea typeface="+mn-ea"/>
                <a:cs typeface="+mn-cs"/>
              </a:defRPr>
            </a:pPr>
            <a:r>
              <a:rPr lang="en-IN"/>
              <a:t>Histogram</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v>Frequency</c:v>
          </c:tx>
          <c:spPr>
            <a:solidFill>
              <a:schemeClr val="dk1">
                <a:tint val="885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Sheet3!$L$23:$L$30</c:f>
              <c:strCache>
                <c:ptCount val="8"/>
                <c:pt idx="0">
                  <c:v>500</c:v>
                </c:pt>
                <c:pt idx="1">
                  <c:v>1000</c:v>
                </c:pt>
                <c:pt idx="2">
                  <c:v>1500</c:v>
                </c:pt>
                <c:pt idx="3">
                  <c:v>2000</c:v>
                </c:pt>
                <c:pt idx="4">
                  <c:v>2500</c:v>
                </c:pt>
                <c:pt idx="5">
                  <c:v>3000</c:v>
                </c:pt>
                <c:pt idx="6">
                  <c:v>3500</c:v>
                </c:pt>
                <c:pt idx="7">
                  <c:v>More</c:v>
                </c:pt>
              </c:strCache>
            </c:strRef>
          </c:cat>
          <c:val>
            <c:numRef>
              <c:f>Sheet3!$M$23:$M$30</c:f>
              <c:numCache>
                <c:formatCode>General</c:formatCode>
                <c:ptCount val="8"/>
                <c:pt idx="0">
                  <c:v>69</c:v>
                </c:pt>
                <c:pt idx="1">
                  <c:v>132</c:v>
                </c:pt>
                <c:pt idx="2">
                  <c:v>136</c:v>
                </c:pt>
                <c:pt idx="3">
                  <c:v>130</c:v>
                </c:pt>
                <c:pt idx="4">
                  <c:v>113</c:v>
                </c:pt>
                <c:pt idx="5">
                  <c:v>96</c:v>
                </c:pt>
                <c:pt idx="6">
                  <c:v>7</c:v>
                </c:pt>
                <c:pt idx="7">
                  <c:v>17</c:v>
                </c:pt>
              </c:numCache>
            </c:numRef>
          </c:val>
          <c:extLst>
            <c:ext xmlns:c16="http://schemas.microsoft.com/office/drawing/2014/chart" uri="{C3380CC4-5D6E-409C-BE32-E72D297353CC}">
              <c16:uniqueId val="{00000000-AD4D-4ABF-BCBE-06F05AC02F6F}"/>
            </c:ext>
          </c:extLst>
        </c:ser>
        <c:dLbls>
          <c:dLblPos val="inEnd"/>
          <c:showLegendKey val="0"/>
          <c:showVal val="1"/>
          <c:showCatName val="0"/>
          <c:showSerName val="0"/>
          <c:showPercent val="0"/>
          <c:showBubbleSize val="0"/>
        </c:dLbls>
        <c:gapWidth val="65"/>
        <c:axId val="602756024"/>
        <c:axId val="602759624"/>
      </c:barChart>
      <c:catAx>
        <c:axId val="602756024"/>
        <c:scaling>
          <c:orientation val="minMax"/>
        </c:scaling>
        <c:delete val="0"/>
        <c:axPos val="b"/>
        <c:title>
          <c:tx>
            <c:rich>
              <a:bodyPr rot="0" spcFirstLastPara="1" vertOverflow="ellipsis" vert="horz" wrap="square" anchor="ctr" anchorCtr="1"/>
              <a:lstStyle/>
              <a:p>
                <a:pPr>
                  <a:defRPr sz="900" b="1" i="0" u="none" strike="noStrike" kern="1200" cap="none" spc="0" baseline="0">
                    <a:ln w="0"/>
                    <a:solidFill>
                      <a:schemeClr val="accent1"/>
                    </a:solidFill>
                    <a:effectLst>
                      <a:outerShdw blurRad="38100" dist="25400" dir="5400000" algn="ctr" rotWithShape="0">
                        <a:srgbClr val="6E747A">
                          <a:alpha val="43000"/>
                        </a:srgbClr>
                      </a:outerShdw>
                    </a:effectLst>
                    <a:latin typeface="+mn-lt"/>
                    <a:ea typeface="+mn-ea"/>
                    <a:cs typeface="+mn-cs"/>
                  </a:defRPr>
                </a:pPr>
                <a:r>
                  <a:rPr lang="en-IN" b="1" cap="none" spc="0" dirty="0">
                    <a:ln w="0"/>
                    <a:solidFill>
                      <a:schemeClr val="accent1"/>
                    </a:solidFill>
                    <a:effectLst>
                      <a:outerShdw blurRad="38100" dist="25400" dir="5400000" algn="ctr" rotWithShape="0">
                        <a:srgbClr val="6E747A">
                          <a:alpha val="43000"/>
                        </a:srgbClr>
                      </a:outerShdw>
                    </a:effectLst>
                  </a:rPr>
                  <a:t>Upper Bin</a:t>
                </a:r>
              </a:p>
            </c:rich>
          </c:tx>
          <c:layout>
            <c:manualLayout>
              <c:xMode val="edge"/>
              <c:yMode val="edge"/>
              <c:x val="0.47058488953834365"/>
              <c:y val="0.84712969558704154"/>
            </c:manualLayout>
          </c:layout>
          <c:overlay val="0"/>
          <c:spPr>
            <a:noFill/>
            <a:ln>
              <a:noFill/>
            </a:ln>
            <a:effectLst/>
          </c:spPr>
          <c:txPr>
            <a:bodyPr rot="0" spcFirstLastPara="1" vertOverflow="ellipsis" vert="horz" wrap="square" anchor="ctr" anchorCtr="1"/>
            <a:lstStyle/>
            <a:p>
              <a:pPr>
                <a:defRPr sz="900" b="1" i="0" u="none" strike="noStrike" kern="1200" cap="none" spc="0" baseline="0">
                  <a:ln w="0"/>
                  <a:solidFill>
                    <a:schemeClr val="accent1"/>
                  </a:solidFill>
                  <a:effectLst>
                    <a:outerShdw blurRad="38100" dist="25400" dir="5400000" algn="ctr" rotWithShape="0">
                      <a:srgbClr val="6E747A">
                        <a:alpha val="43000"/>
                      </a:srgbClr>
                    </a:outerShdw>
                  </a:effectLst>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ln>
                  <a:solidFill>
                    <a:schemeClr val="tx2">
                      <a:lumMod val="10000"/>
                    </a:schemeClr>
                  </a:solidFill>
                </a:ln>
                <a:solidFill>
                  <a:schemeClr val="accent1"/>
                </a:solidFill>
                <a:latin typeface="+mn-lt"/>
                <a:ea typeface="+mn-ea"/>
                <a:cs typeface="+mn-cs"/>
              </a:defRPr>
            </a:pPr>
            <a:endParaRPr lang="en-US"/>
          </a:p>
        </c:txPr>
        <c:crossAx val="602759624"/>
        <c:crosses val="autoZero"/>
        <c:auto val="1"/>
        <c:lblAlgn val="ctr"/>
        <c:lblOffset val="100"/>
        <c:noMultiLvlLbl val="0"/>
      </c:catAx>
      <c:valAx>
        <c:axId val="602759624"/>
        <c:scaling>
          <c:orientation val="minMax"/>
        </c:scaling>
        <c:delete val="1"/>
        <c:axPos val="l"/>
        <c:title>
          <c:tx>
            <c:rich>
              <a:bodyPr rot="-5400000" spcFirstLastPara="1" vertOverflow="ellipsis" vert="horz" wrap="square" anchor="ctr" anchorCtr="1"/>
              <a:lstStyle/>
              <a:p>
                <a:pPr>
                  <a:defRPr sz="1000" b="1" i="0" u="none" strike="noStrike" kern="1200" cap="none" spc="0" baseline="0">
                    <a:ln w="0"/>
                    <a:solidFill>
                      <a:schemeClr val="accent1"/>
                    </a:solidFill>
                    <a:effectLst>
                      <a:outerShdw blurRad="38100" dist="25400" dir="5400000" algn="ctr" rotWithShape="0">
                        <a:srgbClr val="6E747A">
                          <a:alpha val="43000"/>
                        </a:srgbClr>
                      </a:outerShdw>
                    </a:effectLst>
                    <a:latin typeface="+mn-lt"/>
                    <a:ea typeface="+mn-ea"/>
                    <a:cs typeface="+mn-cs"/>
                  </a:defRPr>
                </a:pPr>
                <a:r>
                  <a:rPr lang="en-IN" sz="1000" b="1" cap="none" spc="0">
                    <a:ln w="0"/>
                    <a:solidFill>
                      <a:schemeClr val="accent1"/>
                    </a:solidFill>
                    <a:effectLst>
                      <a:outerShdw blurRad="38100" dist="25400" dir="5400000" algn="ctr" rotWithShape="0">
                        <a:srgbClr val="6E747A">
                          <a:alpha val="43000"/>
                        </a:srgbClr>
                      </a:outerShdw>
                    </a:effectLst>
                  </a:rPr>
                  <a:t>Frequency</a:t>
                </a:r>
              </a:p>
            </c:rich>
          </c:tx>
          <c:overlay val="0"/>
          <c:spPr>
            <a:noFill/>
            <a:ln>
              <a:noFill/>
            </a:ln>
            <a:effectLst/>
          </c:spPr>
          <c:txPr>
            <a:bodyPr rot="-5400000" spcFirstLastPara="1" vertOverflow="ellipsis" vert="horz" wrap="square" anchor="ctr" anchorCtr="1"/>
            <a:lstStyle/>
            <a:p>
              <a:pPr>
                <a:defRPr sz="1000" b="1" i="0" u="none" strike="noStrike" kern="1200" cap="none" spc="0" baseline="0">
                  <a:ln w="0"/>
                  <a:solidFill>
                    <a:schemeClr val="accent1"/>
                  </a:solidFill>
                  <a:effectLst>
                    <a:outerShdw blurRad="38100" dist="25400" dir="5400000" algn="ctr" rotWithShape="0">
                      <a:srgbClr val="6E747A">
                        <a:alpha val="43000"/>
                      </a:srgbClr>
                    </a:outerShdw>
                  </a:effectLst>
                  <a:latin typeface="+mn-lt"/>
                  <a:ea typeface="+mn-ea"/>
                  <a:cs typeface="+mn-cs"/>
                </a:defRPr>
              </a:pPr>
              <a:endParaRPr lang="en-US"/>
            </a:p>
          </c:txPr>
        </c:title>
        <c:numFmt formatCode="General" sourceLinked="1"/>
        <c:majorTickMark val="none"/>
        <c:minorTickMark val="none"/>
        <c:tickLblPos val="nextTo"/>
        <c:crossAx val="602756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solidFill>
            <a:schemeClr val="accent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716c57d0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 name="Google Shape;62;g1716c57d0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716c57d09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1716c57d096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716c57d09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1716c57d096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16c57d09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1716c57d09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16c57d0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716c57d096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716c57d096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716c57d096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4200"/>
              <a:buNone/>
              <a:defRPr/>
            </a:lvl1pPr>
            <a:lvl2pPr lvl="1" algn="l" rtl="0">
              <a:lnSpc>
                <a:spcPct val="100000"/>
              </a:lnSpc>
              <a:spcBef>
                <a:spcPts val="0"/>
              </a:spcBef>
              <a:spcAft>
                <a:spcPts val="0"/>
              </a:spcAft>
              <a:buSzPts val="4200"/>
              <a:buNone/>
              <a:defRPr/>
            </a:lvl2pPr>
            <a:lvl3pPr lvl="2" algn="l" rtl="0">
              <a:lnSpc>
                <a:spcPct val="100000"/>
              </a:lnSpc>
              <a:spcBef>
                <a:spcPts val="0"/>
              </a:spcBef>
              <a:spcAft>
                <a:spcPts val="0"/>
              </a:spcAft>
              <a:buSzPts val="4200"/>
              <a:buNone/>
              <a:defRPr/>
            </a:lvl3pPr>
            <a:lvl4pPr lvl="3" algn="l" rtl="0">
              <a:lnSpc>
                <a:spcPct val="100000"/>
              </a:lnSpc>
              <a:spcBef>
                <a:spcPts val="0"/>
              </a:spcBef>
              <a:spcAft>
                <a:spcPts val="0"/>
              </a:spcAft>
              <a:buSzPts val="4200"/>
              <a:buNone/>
              <a:defRPr/>
            </a:lvl4pPr>
            <a:lvl5pPr lvl="4" algn="l" rtl="0">
              <a:lnSpc>
                <a:spcPct val="100000"/>
              </a:lnSpc>
              <a:spcBef>
                <a:spcPts val="0"/>
              </a:spcBef>
              <a:spcAft>
                <a:spcPts val="0"/>
              </a:spcAft>
              <a:buSzPts val="4200"/>
              <a:buNone/>
              <a:defRPr/>
            </a:lvl5pPr>
            <a:lvl6pPr lvl="5" algn="l" rtl="0">
              <a:lnSpc>
                <a:spcPct val="100000"/>
              </a:lnSpc>
              <a:spcBef>
                <a:spcPts val="0"/>
              </a:spcBef>
              <a:spcAft>
                <a:spcPts val="0"/>
              </a:spcAft>
              <a:buSzPts val="4200"/>
              <a:buNone/>
              <a:defRPr/>
            </a:lvl6pPr>
            <a:lvl7pPr lvl="6" algn="l" rtl="0">
              <a:lnSpc>
                <a:spcPct val="100000"/>
              </a:lnSpc>
              <a:spcBef>
                <a:spcPts val="0"/>
              </a:spcBef>
              <a:spcAft>
                <a:spcPts val="0"/>
              </a:spcAft>
              <a:buSzPts val="4200"/>
              <a:buNone/>
              <a:defRPr/>
            </a:lvl7pPr>
            <a:lvl8pPr lvl="7" algn="l" rtl="0">
              <a:lnSpc>
                <a:spcPct val="100000"/>
              </a:lnSpc>
              <a:spcBef>
                <a:spcPts val="0"/>
              </a:spcBef>
              <a:spcAft>
                <a:spcPts val="0"/>
              </a:spcAft>
              <a:buSzPts val="4200"/>
              <a:buNone/>
              <a:defRPr/>
            </a:lvl8pPr>
            <a:lvl9pPr lvl="8" algn="l" rtl="0">
              <a:lnSpc>
                <a:spcPct val="100000"/>
              </a:lnSpc>
              <a:spcBef>
                <a:spcPts val="0"/>
              </a:spcBef>
              <a:spcAft>
                <a:spcPts val="0"/>
              </a:spcAft>
              <a:buSzPts val="4200"/>
              <a:buNone/>
              <a:defRPr/>
            </a:lvl9pPr>
          </a:lstStyle>
          <a:p>
            <a:endParaRPr/>
          </a:p>
        </p:txBody>
      </p:sp>
      <p:sp>
        <p:nvSpPr>
          <p:cNvPr id="58" name="Google Shape;58;p14"/>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gn="l" rtl="0">
              <a:lnSpc>
                <a:spcPct val="100000"/>
              </a:lnSpc>
              <a:spcBef>
                <a:spcPts val="0"/>
              </a:spcBef>
              <a:spcAft>
                <a:spcPts val="0"/>
              </a:spcAft>
              <a:buSzPts val="1800"/>
              <a:buChar char="●"/>
              <a:defRPr/>
            </a:lvl1pPr>
            <a:lvl2pPr marL="914400" lvl="1" indent="-317500" algn="l" rtl="0">
              <a:lnSpc>
                <a:spcPct val="100000"/>
              </a:lnSpc>
              <a:spcBef>
                <a:spcPts val="0"/>
              </a:spcBef>
              <a:spcAft>
                <a:spcPts val="0"/>
              </a:spcAft>
              <a:buSzPts val="1400"/>
              <a:buChar char="○"/>
              <a:defRPr/>
            </a:lvl2pPr>
            <a:lvl3pPr marL="1371600" lvl="2" indent="-317500" algn="l" rtl="0">
              <a:lnSpc>
                <a:spcPct val="100000"/>
              </a:lnSpc>
              <a:spcBef>
                <a:spcPts val="0"/>
              </a:spcBef>
              <a:spcAft>
                <a:spcPts val="0"/>
              </a:spcAft>
              <a:buSzPts val="1400"/>
              <a:buChar char="■"/>
              <a:defRPr/>
            </a:lvl3pPr>
            <a:lvl4pPr marL="1828800" lvl="3" indent="-317500" algn="l" rtl="0">
              <a:lnSpc>
                <a:spcPct val="100000"/>
              </a:lnSpc>
              <a:spcBef>
                <a:spcPts val="0"/>
              </a:spcBef>
              <a:spcAft>
                <a:spcPts val="0"/>
              </a:spcAft>
              <a:buSzPts val="1400"/>
              <a:buChar char="●"/>
              <a:defRPr/>
            </a:lvl4pPr>
            <a:lvl5pPr marL="2286000" lvl="4" indent="-317500" algn="l" rtl="0">
              <a:lnSpc>
                <a:spcPct val="100000"/>
              </a:lnSpc>
              <a:spcBef>
                <a:spcPts val="0"/>
              </a:spcBef>
              <a:spcAft>
                <a:spcPts val="0"/>
              </a:spcAft>
              <a:buSzPts val="1400"/>
              <a:buChar char="○"/>
              <a:defRPr/>
            </a:lvl5pPr>
            <a:lvl6pPr marL="2743200" lvl="5" indent="-317500" algn="l" rtl="0">
              <a:lnSpc>
                <a:spcPct val="100000"/>
              </a:lnSpc>
              <a:spcBef>
                <a:spcPts val="0"/>
              </a:spcBef>
              <a:spcAft>
                <a:spcPts val="0"/>
              </a:spcAft>
              <a:buSzPts val="1400"/>
              <a:buChar char="■"/>
              <a:defRPr/>
            </a:lvl6pPr>
            <a:lvl7pPr marL="3200400" lvl="6" indent="-317500" algn="l" rtl="0">
              <a:lnSpc>
                <a:spcPct val="100000"/>
              </a:lnSpc>
              <a:spcBef>
                <a:spcPts val="0"/>
              </a:spcBef>
              <a:spcAft>
                <a:spcPts val="0"/>
              </a:spcAft>
              <a:buSzPts val="1400"/>
              <a:buChar char="●"/>
              <a:defRPr/>
            </a:lvl7pPr>
            <a:lvl8pPr marL="3657600" lvl="7" indent="-317500" algn="l" rtl="0">
              <a:lnSpc>
                <a:spcPct val="100000"/>
              </a:lnSpc>
              <a:spcBef>
                <a:spcPts val="0"/>
              </a:spcBef>
              <a:spcAft>
                <a:spcPts val="0"/>
              </a:spcAft>
              <a:buSzPts val="1400"/>
              <a:buChar char="○"/>
              <a:defRPr/>
            </a:lvl8pPr>
            <a:lvl9pPr marL="4114800" lvl="8" indent="-317500" algn="l" rtl="0">
              <a:lnSpc>
                <a:spcPct val="100000"/>
              </a:lnSpc>
              <a:spcBef>
                <a:spcPts val="0"/>
              </a:spcBef>
              <a:spcAft>
                <a:spcPts val="0"/>
              </a:spcAft>
              <a:buSzPts val="1400"/>
              <a:buChar char="■"/>
              <a:defRPr/>
            </a:lvl9pPr>
          </a:lstStyle>
          <a:p>
            <a:endParaRPr/>
          </a:p>
        </p:txBody>
      </p:sp>
      <p:sp>
        <p:nvSpPr>
          <p:cNvPr id="59" name="Google Shape;59;p14"/>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7937"/>
            <a:ext cx="9144000" cy="7431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13"/>
          <p:cNvPicPr preferRelativeResize="0"/>
          <p:nvPr/>
        </p:nvPicPr>
        <p:blipFill rotWithShape="1">
          <a:blip r:embed="rId3">
            <a:alphaModFix/>
          </a:blip>
          <a:srcRect b="24766"/>
          <a:stretch/>
        </p:blipFill>
        <p:spPr>
          <a:xfrm>
            <a:off x="7591425" y="276225"/>
            <a:ext cx="1196974" cy="206375"/>
          </a:xfrm>
          <a:prstGeom prst="rect">
            <a:avLst/>
          </a:prstGeom>
          <a:noFill/>
          <a:ln>
            <a:noFill/>
          </a:ln>
        </p:spPr>
      </p:pic>
      <p:sp>
        <p:nvSpPr>
          <p:cNvPr id="53" name="Google Shape;53;p13"/>
          <p:cNvSpPr txBox="1">
            <a:spLocks noGrp="1"/>
          </p:cNvSpPr>
          <p:nvPr>
            <p:ph type="title"/>
          </p:nvPr>
        </p:nvSpPr>
        <p:spPr>
          <a:xfrm>
            <a:off x="311150" y="292100"/>
            <a:ext cx="8521800" cy="80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body" idx="1"/>
          </p:nvPr>
        </p:nvSpPr>
        <p:spPr>
          <a:xfrm>
            <a:off x="311150" y="1228725"/>
            <a:ext cx="8521800" cy="334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Western%20Countries%20Financial%20Data%20Excel%20File.xlsx"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capstone%20Project%20Power%20Bi%20File.pbi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312737" y="304800"/>
            <a:ext cx="4076700" cy="45339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457200" marR="0" lvl="0" indent="-317500" algn="l" rtl="0">
              <a:lnSpc>
                <a:spcPct val="100000"/>
              </a:lnSpc>
              <a:spcBef>
                <a:spcPts val="0"/>
              </a:spcBef>
              <a:spcAft>
                <a:spcPts val="0"/>
              </a:spcAft>
              <a:buSzPts val="1400"/>
              <a:buChar char="-"/>
            </a:pPr>
            <a:r>
              <a:rPr lang="en" dirty="0"/>
              <a:t>By Rishabh Chaudhary</a:t>
            </a:r>
            <a:endParaRPr dirty="0"/>
          </a:p>
        </p:txBody>
      </p:sp>
      <p:sp>
        <p:nvSpPr>
          <p:cNvPr id="65" name="Google Shape;65;p15"/>
          <p:cNvSpPr txBox="1"/>
          <p:nvPr/>
        </p:nvSpPr>
        <p:spPr>
          <a:xfrm>
            <a:off x="541825" y="1376350"/>
            <a:ext cx="38475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Montserrat"/>
              <a:buNone/>
            </a:pPr>
            <a:r>
              <a:rPr lang="en" sz="1900" b="1">
                <a:latin typeface="Montserrat"/>
                <a:ea typeface="Montserrat"/>
                <a:cs typeface="Montserrat"/>
                <a:sym typeface="Montserrat"/>
              </a:rPr>
              <a:t>Business Analyst Career Program - Capstone Project</a:t>
            </a:r>
            <a:endParaRPr sz="400" b="0" i="0" u="none" strike="noStrike" cap="none">
              <a:solidFill>
                <a:srgbClr val="000000"/>
              </a:solidFill>
              <a:latin typeface="Arial"/>
              <a:ea typeface="Arial"/>
              <a:cs typeface="Arial"/>
              <a:sym typeface="Arial"/>
            </a:endParaRPr>
          </a:p>
        </p:txBody>
      </p:sp>
      <p:sp>
        <p:nvSpPr>
          <p:cNvPr id="66" name="Google Shape;66;p15"/>
          <p:cNvSpPr txBox="1"/>
          <p:nvPr/>
        </p:nvSpPr>
        <p:spPr>
          <a:xfrm>
            <a:off x="312737" y="1528762"/>
            <a:ext cx="55500" cy="758700"/>
          </a:xfrm>
          <a:prstGeom prst="rect">
            <a:avLst/>
          </a:prstGeom>
          <a:solidFill>
            <a:srgbClr val="04A5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68" name="Google Shape;68;p15"/>
          <p:cNvPicPr preferRelativeResize="0"/>
          <p:nvPr/>
        </p:nvPicPr>
        <p:blipFill>
          <a:blip r:embed="rId3">
            <a:alphaModFix/>
          </a:blip>
          <a:stretch>
            <a:fillRect/>
          </a:stretch>
        </p:blipFill>
        <p:spPr>
          <a:xfrm>
            <a:off x="5204479" y="1376350"/>
            <a:ext cx="3018901" cy="3018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A2483-6DA0-FB1A-CA9B-8A7FFF1DA973}"/>
              </a:ext>
            </a:extLst>
          </p:cNvPr>
          <p:cNvSpPr>
            <a:spLocks noGrp="1"/>
          </p:cNvSpPr>
          <p:nvPr>
            <p:ph type="title"/>
          </p:nvPr>
        </p:nvSpPr>
        <p:spPr>
          <a:xfrm>
            <a:off x="193729" y="0"/>
            <a:ext cx="7481400" cy="712922"/>
          </a:xfrm>
        </p:spPr>
        <p:txBody>
          <a:bodyPr>
            <a:noAutofit/>
          </a:bodyPr>
          <a:lstStyle/>
          <a:p>
            <a:r>
              <a:rPr lang="en-GB" sz="1800" b="1" dirty="0">
                <a:solidFill>
                  <a:srgbClr val="04A57E"/>
                </a:solidFill>
                <a:latin typeface="Montserrat"/>
                <a:sym typeface="Montserrat"/>
              </a:rPr>
              <a:t>Key Findings and Implications: Unveiling the Conclusion &amp; Inferences</a:t>
            </a:r>
            <a:endParaRPr lang="en-IN" sz="1800" dirty="0"/>
          </a:p>
        </p:txBody>
      </p:sp>
      <p:sp>
        <p:nvSpPr>
          <p:cNvPr id="3" name="Text Placeholder 2">
            <a:extLst>
              <a:ext uri="{FF2B5EF4-FFF2-40B4-BE49-F238E27FC236}">
                <a16:creationId xmlns:a16="http://schemas.microsoft.com/office/drawing/2014/main" id="{EA2FAABD-DC94-C26C-8740-C0F381970309}"/>
              </a:ext>
            </a:extLst>
          </p:cNvPr>
          <p:cNvSpPr>
            <a:spLocks noGrp="1"/>
          </p:cNvSpPr>
          <p:nvPr>
            <p:ph type="body" idx="1"/>
          </p:nvPr>
        </p:nvSpPr>
        <p:spPr>
          <a:xfrm>
            <a:off x="311700" y="712922"/>
            <a:ext cx="8520600" cy="4322090"/>
          </a:xfrm>
        </p:spPr>
        <p:txBody>
          <a:bodyPr>
            <a:normAutofit fontScale="92500" lnSpcReduction="10000"/>
          </a:bodyPr>
          <a:lstStyle/>
          <a:p>
            <a:pPr marL="114300" indent="0">
              <a:buNone/>
            </a:pPr>
            <a:r>
              <a:rPr lang="en-IN" sz="2200" b="1" u="sng" dirty="0"/>
              <a:t>Conclusion</a:t>
            </a:r>
          </a:p>
          <a:p>
            <a:pPr marL="114300" indent="0">
              <a:buNone/>
            </a:pPr>
            <a:endParaRPr lang="en-IN" dirty="0"/>
          </a:p>
          <a:p>
            <a:pPr>
              <a:buFont typeface="Wingdings" panose="05000000000000000000" pitchFamily="2" charset="2"/>
              <a:buChar char="Ø"/>
            </a:pPr>
            <a:r>
              <a:rPr lang="en-GB" dirty="0"/>
              <a:t>Canada emerged as the most profitable market, followed closely by France and Germany.</a:t>
            </a:r>
          </a:p>
          <a:p>
            <a:pPr marL="114300" indent="0">
              <a:buNone/>
            </a:pPr>
            <a:endParaRPr lang="en-GB" dirty="0"/>
          </a:p>
          <a:p>
            <a:pPr>
              <a:buFont typeface="Wingdings" panose="05000000000000000000" pitchFamily="2" charset="2"/>
              <a:buChar char="Ø"/>
            </a:pPr>
            <a:r>
              <a:rPr lang="en-GB" dirty="0"/>
              <a:t>The Government channel generated the highest profit, while the Enterprise and Midmarket channels faced challenges.</a:t>
            </a:r>
          </a:p>
          <a:p>
            <a:pPr marL="114300" indent="0">
              <a:buNone/>
            </a:pPr>
            <a:endParaRPr lang="en-GB" dirty="0"/>
          </a:p>
          <a:p>
            <a:pPr>
              <a:buFont typeface="Wingdings" panose="05000000000000000000" pitchFamily="2" charset="2"/>
              <a:buChar char="Ø"/>
            </a:pPr>
            <a:r>
              <a:rPr lang="en-GB" dirty="0"/>
              <a:t>The United States of America dominated in sales, cost of goods sold (COGS), and discounts.</a:t>
            </a:r>
          </a:p>
          <a:p>
            <a:pPr marL="114300" indent="0">
              <a:buNone/>
            </a:pPr>
            <a:endParaRPr lang="en-GB" dirty="0"/>
          </a:p>
          <a:p>
            <a:pPr marL="114300" indent="0">
              <a:buNone/>
            </a:pPr>
            <a:endParaRPr lang="en-GB" dirty="0"/>
          </a:p>
          <a:p>
            <a:pPr marL="114300" indent="0">
              <a:buNone/>
            </a:pPr>
            <a:endParaRPr lang="en-GB" dirty="0"/>
          </a:p>
          <a:p>
            <a:pPr marL="114300" indent="0">
              <a:buNone/>
            </a:pPr>
            <a:r>
              <a:rPr lang="en-GB" sz="1900" b="1" u="sng" dirty="0"/>
              <a:t>Inferences</a:t>
            </a:r>
          </a:p>
          <a:p>
            <a:pPr marL="114300" indent="0">
              <a:buNone/>
            </a:pPr>
            <a:endParaRPr lang="en-GB" dirty="0"/>
          </a:p>
          <a:p>
            <a:pPr marL="114300" indent="0">
              <a:buNone/>
            </a:pPr>
            <a:r>
              <a:rPr lang="en-GB" dirty="0"/>
              <a:t>1- Market Analysis:</a:t>
            </a:r>
          </a:p>
          <a:p>
            <a:pPr marL="114300" indent="0">
              <a:buNone/>
            </a:pPr>
            <a:endParaRPr lang="en-GB" dirty="0"/>
          </a:p>
          <a:p>
            <a:pPr>
              <a:buFont typeface="Wingdings" panose="05000000000000000000" pitchFamily="2" charset="2"/>
              <a:buChar char="Ø"/>
            </a:pPr>
            <a:r>
              <a:rPr lang="en-GB" dirty="0"/>
              <a:t>Canada, France, and Germany are key markets for profitability and should be further explored for business growth.</a:t>
            </a:r>
          </a:p>
          <a:p>
            <a:pPr marL="114300" indent="0">
              <a:buNone/>
            </a:pPr>
            <a:endParaRPr lang="en-GB" dirty="0"/>
          </a:p>
          <a:p>
            <a:pPr>
              <a:buFont typeface="Wingdings" panose="05000000000000000000" pitchFamily="2" charset="2"/>
              <a:buChar char="Ø"/>
            </a:pPr>
            <a:r>
              <a:rPr lang="en-GB" dirty="0"/>
              <a:t>Targeting the Government and Small Business sectors can lead to higher profits.</a:t>
            </a:r>
          </a:p>
          <a:p>
            <a:pPr marL="114300" indent="0">
              <a:buNone/>
            </a:pPr>
            <a:endParaRPr lang="en-GB" dirty="0"/>
          </a:p>
          <a:p>
            <a:pPr marL="114300" indent="0">
              <a:buNone/>
            </a:pPr>
            <a:endParaRPr lang="en-GB" dirty="0"/>
          </a:p>
          <a:p>
            <a:pPr marL="114300" indent="0">
              <a:buNone/>
            </a:pPr>
            <a:r>
              <a:rPr lang="en-GB" dirty="0"/>
              <a:t>.</a:t>
            </a:r>
            <a:endParaRPr lang="en-IN" dirty="0"/>
          </a:p>
        </p:txBody>
      </p:sp>
    </p:spTree>
    <p:extLst>
      <p:ext uri="{BB962C8B-B14F-4D97-AF65-F5344CB8AC3E}">
        <p14:creationId xmlns:p14="http://schemas.microsoft.com/office/powerpoint/2010/main" val="42596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A60F-7760-872B-EE7B-D9B93371CB6E}"/>
              </a:ext>
            </a:extLst>
          </p:cNvPr>
          <p:cNvSpPr>
            <a:spLocks noGrp="1"/>
          </p:cNvSpPr>
          <p:nvPr>
            <p:ph type="title"/>
          </p:nvPr>
        </p:nvSpPr>
        <p:spPr>
          <a:xfrm>
            <a:off x="170482" y="54244"/>
            <a:ext cx="7423688" cy="774915"/>
          </a:xfrm>
        </p:spPr>
        <p:txBody>
          <a:bodyPr>
            <a:noAutofit/>
          </a:bodyPr>
          <a:lstStyle/>
          <a:p>
            <a:r>
              <a:rPr lang="en-GB" sz="1800" b="1" dirty="0">
                <a:solidFill>
                  <a:srgbClr val="04A57E"/>
                </a:solidFill>
                <a:latin typeface="Montserrat"/>
                <a:sym typeface="Montserrat"/>
              </a:rPr>
              <a:t>Key Findings and Implications: Unveiling the Conclusion &amp; Inferences</a:t>
            </a:r>
            <a:endParaRPr lang="en-IN" sz="1800" dirty="0"/>
          </a:p>
        </p:txBody>
      </p:sp>
      <p:sp>
        <p:nvSpPr>
          <p:cNvPr id="3" name="Text Placeholder 2">
            <a:extLst>
              <a:ext uri="{FF2B5EF4-FFF2-40B4-BE49-F238E27FC236}">
                <a16:creationId xmlns:a16="http://schemas.microsoft.com/office/drawing/2014/main" id="{1729C808-8967-CFB2-F495-6156667B8284}"/>
              </a:ext>
            </a:extLst>
          </p:cNvPr>
          <p:cNvSpPr>
            <a:spLocks noGrp="1"/>
          </p:cNvSpPr>
          <p:nvPr>
            <p:ph type="body" idx="1"/>
          </p:nvPr>
        </p:nvSpPr>
        <p:spPr>
          <a:xfrm>
            <a:off x="311700" y="898902"/>
            <a:ext cx="8520600" cy="4045057"/>
          </a:xfrm>
        </p:spPr>
        <p:txBody>
          <a:bodyPr>
            <a:normAutofit fontScale="92500" lnSpcReduction="10000"/>
          </a:bodyPr>
          <a:lstStyle/>
          <a:p>
            <a:pPr marL="114300" indent="0">
              <a:buNone/>
            </a:pPr>
            <a:r>
              <a:rPr lang="en-GB" dirty="0"/>
              <a:t>2- Channel Strategy:</a:t>
            </a:r>
          </a:p>
          <a:p>
            <a:pPr marL="114300" indent="0">
              <a:buNone/>
            </a:pPr>
            <a:endParaRPr lang="en-GB" dirty="0"/>
          </a:p>
          <a:p>
            <a:pPr>
              <a:buFont typeface="Wingdings" panose="05000000000000000000" pitchFamily="2" charset="2"/>
              <a:buChar char="Ø"/>
            </a:pPr>
            <a:r>
              <a:rPr lang="en-GB" dirty="0"/>
              <a:t>Focus on strengthening the Channel Partners channel to increase profitability.</a:t>
            </a:r>
          </a:p>
          <a:p>
            <a:pPr marL="114300" indent="0">
              <a:buNone/>
            </a:pPr>
            <a:endParaRPr lang="en-GB" dirty="0"/>
          </a:p>
          <a:p>
            <a:pPr>
              <a:buFont typeface="Wingdings" panose="05000000000000000000" pitchFamily="2" charset="2"/>
              <a:buChar char="Ø"/>
            </a:pPr>
            <a:r>
              <a:rPr lang="en-GB" dirty="0"/>
              <a:t>Evaluate the performance of the Enterprise and Midmarket channels and consider strategies for improvement or realignment </a:t>
            </a:r>
          </a:p>
          <a:p>
            <a:pPr marL="114300" indent="0">
              <a:buNone/>
            </a:pPr>
            <a:endParaRPr lang="en-GB" dirty="0"/>
          </a:p>
          <a:p>
            <a:pPr marL="114300" indent="0">
              <a:buNone/>
            </a:pPr>
            <a:r>
              <a:rPr lang="en-GB" dirty="0"/>
              <a:t>3- Sales and COGS:</a:t>
            </a:r>
          </a:p>
          <a:p>
            <a:pPr marL="114300" indent="0">
              <a:buNone/>
            </a:pPr>
            <a:endParaRPr lang="en-GB" dirty="0"/>
          </a:p>
          <a:p>
            <a:pPr>
              <a:buFont typeface="Wingdings" panose="05000000000000000000" pitchFamily="2" charset="2"/>
              <a:buChar char="Ø"/>
            </a:pPr>
            <a:r>
              <a:rPr lang="en-GB" dirty="0"/>
              <a:t>The United States of America represents a significant sales opportunity, but managing COGS is crucial to maximize profitability.</a:t>
            </a:r>
          </a:p>
          <a:p>
            <a:pPr>
              <a:buFont typeface="Wingdings" panose="05000000000000000000" pitchFamily="2" charset="2"/>
              <a:buChar char="Ø"/>
            </a:pPr>
            <a:endParaRPr lang="en-GB" dirty="0"/>
          </a:p>
          <a:p>
            <a:pPr>
              <a:buFont typeface="Wingdings" panose="05000000000000000000" pitchFamily="2" charset="2"/>
              <a:buChar char="Ø"/>
            </a:pPr>
            <a:r>
              <a:rPr lang="en-GB" dirty="0"/>
              <a:t>Analyse the factors contributing to the high COGS in the United States and explore cost optimization measures.</a:t>
            </a:r>
          </a:p>
          <a:p>
            <a:pPr marL="114300" indent="0">
              <a:buNone/>
            </a:pPr>
            <a:endParaRPr lang="en-GB" dirty="0"/>
          </a:p>
          <a:p>
            <a:pPr marL="114300" indent="0">
              <a:buNone/>
            </a:pPr>
            <a:r>
              <a:rPr lang="en-GB" dirty="0"/>
              <a:t>4- Discounts and Customer Engagement:</a:t>
            </a:r>
          </a:p>
          <a:p>
            <a:pPr marL="114300" indent="0">
              <a:buNone/>
            </a:pPr>
            <a:endParaRPr lang="en-GB" dirty="0"/>
          </a:p>
          <a:p>
            <a:pPr>
              <a:buFont typeface="Wingdings" panose="05000000000000000000" pitchFamily="2" charset="2"/>
              <a:buChar char="Ø"/>
            </a:pPr>
            <a:r>
              <a:rPr lang="en-GB" dirty="0"/>
              <a:t>The United States of America's willingness to offer discounts presents an opportunity to attract customers.</a:t>
            </a:r>
          </a:p>
          <a:p>
            <a:pPr>
              <a:buFont typeface="Wingdings" panose="05000000000000000000" pitchFamily="2" charset="2"/>
              <a:buChar char="Ø"/>
            </a:pPr>
            <a:endParaRPr lang="en-GB" dirty="0"/>
          </a:p>
          <a:p>
            <a:pPr>
              <a:buFont typeface="Wingdings" panose="05000000000000000000" pitchFamily="2" charset="2"/>
              <a:buChar char="Ø"/>
            </a:pPr>
            <a:r>
              <a:rPr lang="en-GB" dirty="0"/>
              <a:t>Develop targeted marketing and engagement strategies to capitalize on discount-oriented markets.</a:t>
            </a:r>
          </a:p>
          <a:p>
            <a:pPr marL="114300" indent="0">
              <a:buNone/>
            </a:pPr>
            <a:endParaRPr lang="en-GB" dirty="0"/>
          </a:p>
          <a:p>
            <a:pPr marL="114300" indent="0">
              <a:buNone/>
            </a:pPr>
            <a:endParaRPr lang="en-IN" dirty="0"/>
          </a:p>
        </p:txBody>
      </p:sp>
    </p:spTree>
    <p:extLst>
      <p:ext uri="{BB962C8B-B14F-4D97-AF65-F5344CB8AC3E}">
        <p14:creationId xmlns:p14="http://schemas.microsoft.com/office/powerpoint/2010/main" val="1366035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5002-763F-022B-7FDC-534FDFB1866D}"/>
              </a:ext>
            </a:extLst>
          </p:cNvPr>
          <p:cNvSpPr>
            <a:spLocks noGrp="1"/>
          </p:cNvSpPr>
          <p:nvPr>
            <p:ph type="title"/>
          </p:nvPr>
        </p:nvSpPr>
        <p:spPr>
          <a:xfrm>
            <a:off x="139485" y="69742"/>
            <a:ext cx="7702657" cy="712922"/>
          </a:xfrm>
        </p:spPr>
        <p:txBody>
          <a:bodyPr>
            <a:noAutofit/>
          </a:bodyPr>
          <a:lstStyle/>
          <a:p>
            <a:r>
              <a:rPr lang="en-GB" sz="1800" b="1" dirty="0">
                <a:solidFill>
                  <a:srgbClr val="04A57E"/>
                </a:solidFill>
                <a:latin typeface="Montserrat"/>
                <a:sym typeface="Montserrat"/>
              </a:rPr>
              <a:t>Actionable Insights: Transforming Findings into Effective Strategies</a:t>
            </a:r>
            <a:endParaRPr lang="en-IN" sz="1800" dirty="0"/>
          </a:p>
        </p:txBody>
      </p:sp>
      <p:sp>
        <p:nvSpPr>
          <p:cNvPr id="3" name="Text Placeholder 2">
            <a:extLst>
              <a:ext uri="{FF2B5EF4-FFF2-40B4-BE49-F238E27FC236}">
                <a16:creationId xmlns:a16="http://schemas.microsoft.com/office/drawing/2014/main" id="{01C02858-EF5E-8F76-FA38-295CC6EDFF90}"/>
              </a:ext>
            </a:extLst>
          </p:cNvPr>
          <p:cNvSpPr>
            <a:spLocks noGrp="1"/>
          </p:cNvSpPr>
          <p:nvPr>
            <p:ph type="body" idx="1"/>
          </p:nvPr>
        </p:nvSpPr>
        <p:spPr>
          <a:xfrm>
            <a:off x="311700" y="844658"/>
            <a:ext cx="8520600" cy="3724217"/>
          </a:xfrm>
        </p:spPr>
        <p:txBody>
          <a:bodyPr/>
          <a:lstStyle/>
          <a:p>
            <a:pPr marL="114300" indent="0">
              <a:buNone/>
            </a:pPr>
            <a:endParaRPr lang="en-GB" dirty="0"/>
          </a:p>
          <a:p>
            <a:pPr marL="114300" indent="0">
              <a:buNone/>
            </a:pPr>
            <a:endParaRPr lang="en-GB" dirty="0"/>
          </a:p>
          <a:p>
            <a:pPr>
              <a:buFont typeface="Wingdings" panose="05000000000000000000" pitchFamily="2" charset="2"/>
              <a:buChar char="q"/>
            </a:pPr>
            <a:r>
              <a:rPr lang="en-GB" dirty="0"/>
              <a:t>Focus on expanding operations and marketing efforts in Canada, France, and Germany.</a:t>
            </a:r>
          </a:p>
          <a:p>
            <a:pPr marL="114300" indent="0">
              <a:buNone/>
            </a:pPr>
            <a:endParaRPr lang="en-GB" dirty="0"/>
          </a:p>
          <a:p>
            <a:pPr>
              <a:buFont typeface="Wingdings" panose="05000000000000000000" pitchFamily="2" charset="2"/>
              <a:buChar char="q"/>
            </a:pPr>
            <a:r>
              <a:rPr lang="en-GB" dirty="0"/>
              <a:t>Allocate resources to optimize performance in the Government and Small Business channels.</a:t>
            </a:r>
          </a:p>
          <a:p>
            <a:pPr marL="114300" indent="0">
              <a:buNone/>
            </a:pPr>
            <a:endParaRPr lang="en-GB" dirty="0"/>
          </a:p>
          <a:p>
            <a:pPr>
              <a:buFont typeface="Wingdings" panose="05000000000000000000" pitchFamily="2" charset="2"/>
              <a:buChar char="q"/>
            </a:pPr>
            <a:r>
              <a:rPr lang="en-GB" dirty="0"/>
              <a:t>Conduct a thorough review of the Enterprise and Midmarket channels to identify areas for improvement.</a:t>
            </a:r>
          </a:p>
          <a:p>
            <a:pPr marL="114300" indent="0">
              <a:buNone/>
            </a:pPr>
            <a:endParaRPr lang="en-GB" dirty="0"/>
          </a:p>
          <a:p>
            <a:pPr>
              <a:buFont typeface="Wingdings" panose="05000000000000000000" pitchFamily="2" charset="2"/>
              <a:buChar char="q"/>
            </a:pPr>
            <a:r>
              <a:rPr lang="en-GB" dirty="0"/>
              <a:t>Implement cost optimization strategies to manage COGS, particularly in the United States.</a:t>
            </a:r>
          </a:p>
          <a:p>
            <a:pPr marL="114300" indent="0">
              <a:buNone/>
            </a:pPr>
            <a:endParaRPr lang="en-GB" dirty="0"/>
          </a:p>
          <a:p>
            <a:pPr>
              <a:buFont typeface="Wingdings" panose="05000000000000000000" pitchFamily="2" charset="2"/>
              <a:buChar char="q"/>
            </a:pPr>
            <a:r>
              <a:rPr lang="en-GB" dirty="0"/>
              <a:t>Develop customer engagement campaigns that leverage discounts and sales promotions in target markets.</a:t>
            </a:r>
            <a:endParaRPr lang="en-IN" dirty="0"/>
          </a:p>
        </p:txBody>
      </p:sp>
    </p:spTree>
    <p:extLst>
      <p:ext uri="{BB962C8B-B14F-4D97-AF65-F5344CB8AC3E}">
        <p14:creationId xmlns:p14="http://schemas.microsoft.com/office/powerpoint/2010/main" val="44743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192350"/>
            <a:ext cx="8520600" cy="801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800" b="1" dirty="0">
                <a:solidFill>
                  <a:srgbClr val="04A57E"/>
                </a:solidFill>
                <a:latin typeface="Montserrat"/>
                <a:ea typeface="Montserrat"/>
                <a:cs typeface="Montserrat"/>
                <a:sym typeface="Montserrat"/>
              </a:rPr>
              <a:t>Endnotes</a:t>
            </a:r>
            <a:endParaRPr sz="1800" b="1" dirty="0">
              <a:solidFill>
                <a:srgbClr val="04A57E"/>
              </a:solidFill>
              <a:latin typeface="Montserrat"/>
              <a:ea typeface="Montserrat"/>
              <a:cs typeface="Montserrat"/>
              <a:sym typeface="Montserrat"/>
            </a:endParaRPr>
          </a:p>
        </p:txBody>
      </p:sp>
      <p:sp>
        <p:nvSpPr>
          <p:cNvPr id="126" name="Google Shape;126;p24"/>
          <p:cNvSpPr txBox="1"/>
          <p:nvPr/>
        </p:nvSpPr>
        <p:spPr>
          <a:xfrm>
            <a:off x="311699" y="993350"/>
            <a:ext cx="8607575" cy="41241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Montserrat"/>
                <a:ea typeface="Montserrat"/>
                <a:cs typeface="Montserrat"/>
                <a:sym typeface="Montserrat"/>
              </a:rPr>
              <a:t>Reference Links:- </a:t>
            </a:r>
            <a:endParaRPr b="1" dirty="0">
              <a:latin typeface="Montserrat"/>
              <a:ea typeface="Montserrat"/>
              <a:cs typeface="Montserrat"/>
              <a:sym typeface="Montserrat"/>
            </a:endParaRPr>
          </a:p>
          <a:p>
            <a:pPr marL="0" lvl="0" indent="0" algn="l" rtl="0">
              <a:spcBef>
                <a:spcPts val="0"/>
              </a:spcBef>
              <a:spcAft>
                <a:spcPts val="0"/>
              </a:spcAft>
              <a:buNone/>
            </a:pPr>
            <a:endParaRPr b="1" dirty="0">
              <a:latin typeface="Montserrat"/>
              <a:ea typeface="Montserrat"/>
              <a:cs typeface="Montserrat"/>
              <a:sym typeface="Montserrat"/>
            </a:endParaRPr>
          </a:p>
          <a:p>
            <a:pPr marL="742950" lvl="0" indent="-285750" algn="l" rtl="0">
              <a:spcBef>
                <a:spcPts val="0"/>
              </a:spcBef>
              <a:spcAft>
                <a:spcPts val="0"/>
              </a:spcAft>
              <a:buFont typeface="Wingdings" panose="05000000000000000000" pitchFamily="2" charset="2"/>
              <a:buChar char="ü"/>
            </a:pPr>
            <a:r>
              <a:rPr lang="en" dirty="0">
                <a:latin typeface="Montserrat"/>
                <a:ea typeface="Montserrat"/>
                <a:cs typeface="Montserrat"/>
                <a:sym typeface="Montserrat"/>
              </a:rPr>
              <a:t> </a:t>
            </a:r>
            <a:r>
              <a:rPr lang="en-GB" dirty="0">
                <a:latin typeface="Montserrat"/>
                <a:ea typeface="Montserrat"/>
                <a:cs typeface="Montserrat"/>
                <a:sym typeface="Montserrat"/>
                <a:hlinkClick r:id="rId3" action="ppaction://hlinkfile"/>
              </a:rPr>
              <a:t>Western Countries Financial Data Excel File.xlsx</a:t>
            </a:r>
            <a:endParaRPr lang="en-GB" dirty="0">
              <a:latin typeface="Montserrat"/>
              <a:ea typeface="Montserrat"/>
              <a:cs typeface="Montserrat"/>
              <a:sym typeface="Montserrat"/>
            </a:endParaRPr>
          </a:p>
          <a:p>
            <a:pPr marL="742950" lvl="0" indent="-285750" algn="l" rtl="0">
              <a:spcBef>
                <a:spcPts val="0"/>
              </a:spcBef>
              <a:spcAft>
                <a:spcPts val="0"/>
              </a:spcAft>
              <a:buFont typeface="Wingdings" panose="05000000000000000000" pitchFamily="2" charset="2"/>
              <a:buChar char="ü"/>
            </a:pPr>
            <a:endParaRPr lang="en-GB" dirty="0">
              <a:latin typeface="Montserrat"/>
              <a:ea typeface="Montserrat"/>
              <a:cs typeface="Montserrat"/>
              <a:sym typeface="Montserrat"/>
              <a:hlinkClick r:id="rId4" action="ppaction://hlinkfile"/>
            </a:endParaRPr>
          </a:p>
          <a:p>
            <a:pPr marL="742950" lvl="0" indent="-285750" algn="l" rtl="0">
              <a:spcBef>
                <a:spcPts val="0"/>
              </a:spcBef>
              <a:spcAft>
                <a:spcPts val="0"/>
              </a:spcAft>
              <a:buFont typeface="Wingdings" panose="05000000000000000000" pitchFamily="2" charset="2"/>
              <a:buChar char="ü"/>
            </a:pPr>
            <a:r>
              <a:rPr lang="en-GB" dirty="0">
                <a:latin typeface="Montserrat"/>
                <a:ea typeface="Montserrat"/>
                <a:cs typeface="Montserrat"/>
                <a:sym typeface="Montserrat"/>
                <a:hlinkClick r:id="rId4" action="ppaction://hlinkfile"/>
              </a:rPr>
              <a:t>capstone Project Power Bi </a:t>
            </a:r>
            <a:r>
              <a:rPr lang="en-GB" dirty="0" err="1">
                <a:latin typeface="Montserrat"/>
                <a:ea typeface="Montserrat"/>
                <a:cs typeface="Montserrat"/>
                <a:sym typeface="Montserrat"/>
                <a:hlinkClick r:id="rId4" action="ppaction://hlinkfile"/>
              </a:rPr>
              <a:t>File.pbix</a:t>
            </a:r>
            <a:endParaRPr lang="en-GB" dirty="0">
              <a:latin typeface="Montserrat"/>
              <a:ea typeface="Montserrat"/>
              <a:cs typeface="Montserrat"/>
              <a:sym typeface="Montserrat"/>
            </a:endParaRPr>
          </a:p>
          <a:p>
            <a:pPr marL="457200" lvl="0" algn="l" rtl="0">
              <a:spcBef>
                <a:spcPts val="0"/>
              </a:spcBef>
              <a:spcAft>
                <a:spcPts val="0"/>
              </a:spcAft>
            </a:pPr>
            <a:endParaRPr lang="en-GB" dirty="0">
              <a:latin typeface="Montserrat"/>
              <a:ea typeface="Montserrat"/>
              <a:cs typeface="Montserrat"/>
              <a:sym typeface="Montserrat"/>
            </a:endParaRPr>
          </a:p>
          <a:p>
            <a:pPr marL="457200" lvl="0" algn="l" rtl="0">
              <a:spcBef>
                <a:spcPts val="0"/>
              </a:spcBef>
              <a:spcAft>
                <a:spcPts val="0"/>
              </a:spcAft>
            </a:pPr>
            <a:r>
              <a:rPr lang="en-GB" sz="1600" b="1" dirty="0">
                <a:latin typeface="+mj-lt"/>
                <a:ea typeface="Montserrat"/>
                <a:cs typeface="Montserrat"/>
                <a:sym typeface="Montserrat"/>
              </a:rPr>
              <a:t>Project Overview:</a:t>
            </a:r>
            <a:r>
              <a:rPr lang="en-GB" dirty="0">
                <a:latin typeface="+mj-lt"/>
                <a:ea typeface="Montserrat"/>
                <a:cs typeface="Montserrat"/>
                <a:sym typeface="Montserrat"/>
              </a:rPr>
              <a:t> This business analysis project aimed to identify and assess the current state of a specific business or organization, analyze its processes, and propose recommendations for improvement.</a:t>
            </a:r>
          </a:p>
          <a:p>
            <a:pPr marL="457200" lvl="0" algn="l" rtl="0">
              <a:spcBef>
                <a:spcPts val="0"/>
              </a:spcBef>
              <a:spcAft>
                <a:spcPts val="0"/>
              </a:spcAft>
            </a:pPr>
            <a:endParaRPr lang="en-GB" dirty="0">
              <a:latin typeface="+mj-lt"/>
              <a:ea typeface="Montserrat"/>
              <a:cs typeface="Montserrat"/>
              <a:sym typeface="Montserrat"/>
            </a:endParaRPr>
          </a:p>
          <a:p>
            <a:pPr marL="457200" lvl="0" algn="l" rtl="0">
              <a:spcBef>
                <a:spcPts val="0"/>
              </a:spcBef>
              <a:spcAft>
                <a:spcPts val="0"/>
              </a:spcAft>
            </a:pPr>
            <a:r>
              <a:rPr lang="en-GB" sz="1600" b="1" dirty="0">
                <a:latin typeface="+mj-lt"/>
                <a:ea typeface="Montserrat"/>
                <a:cs typeface="Montserrat"/>
                <a:sym typeface="Montserrat"/>
              </a:rPr>
              <a:t>Objectives:</a:t>
            </a:r>
            <a:r>
              <a:rPr lang="en-GB" dirty="0">
                <a:latin typeface="+mj-lt"/>
                <a:ea typeface="Montserrat"/>
                <a:cs typeface="Montserrat"/>
                <a:sym typeface="Montserrat"/>
              </a:rPr>
              <a:t> The project objectives were to understand the business's goals and challenges, identify areas of improvement, gather requirements for potential solutions, and provide actionable insights to enhance business performance.</a:t>
            </a:r>
          </a:p>
          <a:p>
            <a:pPr marL="457200" lvl="0" algn="l" rtl="0">
              <a:spcBef>
                <a:spcPts val="0"/>
              </a:spcBef>
              <a:spcAft>
                <a:spcPts val="0"/>
              </a:spcAft>
            </a:pPr>
            <a:endParaRPr lang="en-GB" dirty="0">
              <a:latin typeface="+mj-lt"/>
              <a:ea typeface="Montserrat"/>
              <a:cs typeface="Montserrat"/>
              <a:sym typeface="Montserrat"/>
            </a:endParaRPr>
          </a:p>
          <a:p>
            <a:pPr marL="457200" lvl="0" algn="l" rtl="0">
              <a:spcBef>
                <a:spcPts val="0"/>
              </a:spcBef>
              <a:spcAft>
                <a:spcPts val="0"/>
              </a:spcAft>
            </a:pPr>
            <a:r>
              <a:rPr lang="en-GB" sz="1600" b="1" dirty="0">
                <a:latin typeface="+mj-lt"/>
                <a:ea typeface="Montserrat"/>
                <a:cs typeface="Montserrat"/>
                <a:sym typeface="Montserrat"/>
              </a:rPr>
              <a:t>Conclusion:</a:t>
            </a:r>
            <a:r>
              <a:rPr lang="en-GB" dirty="0">
                <a:latin typeface="+mj-lt"/>
                <a:ea typeface="Montserrat"/>
                <a:cs typeface="Montserrat"/>
                <a:sym typeface="Montserrat"/>
              </a:rPr>
              <a:t> This business analysis project provided valuable insights into the current state of the business, identified areas for improvement, and proposed actionable recommendations. By leveraging data-driven analysis and engaging stakeholders effectively, the project contributed to the organization's growth and success.</a:t>
            </a:r>
            <a:endParaRPr lang="en-IN" dirty="0">
              <a:latin typeface="+mj-l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288925" y="149225"/>
            <a:ext cx="6400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4A57E"/>
              </a:buClr>
              <a:buSzPts val="1800"/>
              <a:buFont typeface="Montserrat"/>
              <a:buNone/>
            </a:pPr>
            <a:r>
              <a:rPr lang="en" sz="1800" b="1" i="0" u="none" strike="noStrike" cap="none">
                <a:solidFill>
                  <a:srgbClr val="04A57E"/>
                </a:solidFill>
                <a:latin typeface="Montserrat"/>
                <a:ea typeface="Montserrat"/>
                <a:cs typeface="Montserrat"/>
                <a:sym typeface="Montserrat"/>
              </a:rPr>
              <a:t>Agenda</a:t>
            </a:r>
            <a:endParaRPr sz="1400" b="0" i="0" u="none" strike="noStrike" cap="none">
              <a:solidFill>
                <a:srgbClr val="000000"/>
              </a:solidFill>
              <a:latin typeface="Arial"/>
              <a:ea typeface="Arial"/>
              <a:cs typeface="Arial"/>
              <a:sym typeface="Arial"/>
            </a:endParaRPr>
          </a:p>
        </p:txBody>
      </p:sp>
      <p:sp>
        <p:nvSpPr>
          <p:cNvPr id="74" name="Google Shape;74;p16"/>
          <p:cNvSpPr txBox="1"/>
          <p:nvPr/>
        </p:nvSpPr>
        <p:spPr>
          <a:xfrm>
            <a:off x="220175" y="794516"/>
            <a:ext cx="8542200" cy="406262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200"/>
              <a:buFont typeface="Montserrat"/>
              <a:buNone/>
            </a:pPr>
            <a:endParaRPr sz="1400" i="0" u="none" strike="noStrike" cap="none" dirty="0">
              <a:solidFill>
                <a:srgbClr val="000000"/>
              </a:solidFill>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Data Exploration </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Statistical Analysis using Excel</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Graphical Analysis using Excel</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GB" dirty="0">
                <a:latin typeface="Montserrat SemiBold"/>
                <a:ea typeface="Montserrat SemiBold"/>
                <a:cs typeface="Montserrat SemiBold"/>
                <a:sym typeface="Montserrat SemiBold"/>
              </a:rPr>
              <a:t>Successful Importing of Data and Basic SQL Queries in SQL Workbench</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GB" dirty="0">
                <a:latin typeface="Montserrat SemiBold"/>
                <a:ea typeface="Montserrat SemiBold"/>
                <a:cs typeface="Montserrat SemiBold"/>
                <a:sym typeface="Montserrat SemiBold"/>
              </a:rPr>
              <a:t>Unlocking Insights: Mastering the Import of SQL Database Data into Power BI</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GB" dirty="0">
                <a:latin typeface="Montserrat SemiBold"/>
                <a:ea typeface="Montserrat SemiBold"/>
                <a:cs typeface="Montserrat SemiBold"/>
                <a:sym typeface="Montserrat SemiBold"/>
              </a:rPr>
              <a:t>Power BI Dashboard and Analysis: Unleashing Data Insights for Powerful Presentations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GB" dirty="0">
                <a:latin typeface="Montserrat SemiBold"/>
                <a:ea typeface="Montserrat SemiBold"/>
                <a:cs typeface="Montserrat SemiBold"/>
                <a:sym typeface="Montserrat SemiBold"/>
              </a:rPr>
              <a:t>Comprehensive Analysis Report: Decoding Key Trends and Patterns</a:t>
            </a:r>
          </a:p>
          <a:p>
            <a:pPr marL="457200" marR="0" lvl="0" indent="-317500" algn="l" rtl="0">
              <a:lnSpc>
                <a:spcPct val="150000"/>
              </a:lnSpc>
              <a:spcBef>
                <a:spcPts val="0"/>
              </a:spcBef>
              <a:spcAft>
                <a:spcPts val="0"/>
              </a:spcAft>
              <a:buSzPts val="1400"/>
              <a:buFont typeface="Montserrat SemiBold"/>
              <a:buChar char="●"/>
            </a:pPr>
            <a:r>
              <a:rPr lang="en-GB" dirty="0">
                <a:latin typeface="Montserrat SemiBold"/>
                <a:ea typeface="Montserrat SemiBold"/>
                <a:cs typeface="Montserrat SemiBold"/>
                <a:sym typeface="Montserrat SemiBold"/>
              </a:rPr>
              <a:t>Key Findings and Implications: Unveiling the Conclusion &amp; Inferences</a:t>
            </a:r>
          </a:p>
          <a:p>
            <a:pPr marL="457200" marR="0" lvl="0" indent="-317500" algn="l" rtl="0">
              <a:lnSpc>
                <a:spcPct val="150000"/>
              </a:lnSpc>
              <a:spcBef>
                <a:spcPts val="0"/>
              </a:spcBef>
              <a:spcAft>
                <a:spcPts val="0"/>
              </a:spcAft>
              <a:buSzPts val="1400"/>
              <a:buFont typeface="Montserrat SemiBold"/>
              <a:buChar char="●"/>
            </a:pPr>
            <a:r>
              <a:rPr lang="en-GB" dirty="0">
                <a:latin typeface="Montserrat SemiBold"/>
                <a:ea typeface="Montserrat SemiBold"/>
                <a:cs typeface="Montserrat SemiBold"/>
                <a:sym typeface="Montserrat SemiBold"/>
              </a:rPr>
              <a:t>Actionable Insights: Transforming Findings into Effective Strategies</a:t>
            </a:r>
            <a:endParaRPr dirty="0">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dirty="0">
                <a:latin typeface="Montserrat SemiBold"/>
                <a:ea typeface="Montserrat SemiBold"/>
                <a:cs typeface="Montserrat SemiBold"/>
                <a:sym typeface="Montserrat SemiBold"/>
              </a:rPr>
              <a:t>Endnotes</a:t>
            </a:r>
            <a:endParaRPr dirty="0">
              <a:latin typeface="Montserrat SemiBold"/>
              <a:ea typeface="Montserrat SemiBold"/>
              <a:cs typeface="Montserrat SemiBold"/>
              <a:sym typeface="Montserrat SemiBold"/>
            </a:endParaRPr>
          </a:p>
        </p:txBody>
      </p:sp>
      <p:pic>
        <p:nvPicPr>
          <p:cNvPr id="75" name="Google Shape;75;p16" descr="agenda – Palo Alto Daily Post"/>
          <p:cNvPicPr preferRelativeResize="0"/>
          <p:nvPr/>
        </p:nvPicPr>
        <p:blipFill rotWithShape="1">
          <a:blip r:embed="rId3">
            <a:alphaModFix/>
          </a:blip>
          <a:srcRect/>
          <a:stretch/>
        </p:blipFill>
        <p:spPr>
          <a:xfrm>
            <a:off x="6800850" y="828676"/>
            <a:ext cx="2208666" cy="13756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155770"/>
            <a:ext cx="8520600" cy="617381"/>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Data Exploration </a:t>
            </a:r>
            <a:endParaRPr sz="1800" b="1" dirty="0">
              <a:solidFill>
                <a:srgbClr val="04A57E"/>
              </a:solidFill>
              <a:latin typeface="Montserrat"/>
              <a:ea typeface="Montserrat"/>
              <a:cs typeface="Montserrat"/>
              <a:sym typeface="Montserrat"/>
            </a:endParaRPr>
          </a:p>
        </p:txBody>
      </p:sp>
      <p:sp>
        <p:nvSpPr>
          <p:cNvPr id="81" name="Google Shape;81;p17"/>
          <p:cNvSpPr txBox="1">
            <a:spLocks noGrp="1"/>
          </p:cNvSpPr>
          <p:nvPr>
            <p:ph type="body" idx="1"/>
          </p:nvPr>
        </p:nvSpPr>
        <p:spPr>
          <a:xfrm>
            <a:off x="193289" y="802888"/>
            <a:ext cx="8779726" cy="425976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rmAutofit/>
            <a:scene3d>
              <a:camera prst="orthographicFront"/>
              <a:lightRig rig="soft" dir="t">
                <a:rot lat="0" lon="0" rev="15600000"/>
              </a:lightRig>
            </a:scene3d>
            <a:sp3d extrusionH="57150" prstMaterial="softEdge">
              <a:bevelT w="25400" h="38100"/>
            </a:sp3d>
          </a:bodyPr>
          <a:lstStyle/>
          <a:p>
            <a:pPr marL="0" lvl="0" indent="0" algn="l" rtl="0">
              <a:lnSpc>
                <a:spcPct val="100000"/>
              </a:lnSpc>
              <a:spcBef>
                <a:spcPts val="0"/>
              </a:spcBef>
              <a:spcAft>
                <a:spcPts val="0"/>
              </a:spcAft>
              <a:buSzPts val="1800"/>
              <a:buNone/>
            </a:pPr>
            <a:r>
              <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rPr>
              <a:t>Country Wise Sales &amp; Profit                            Segment Wise Sales &amp; Profit</a:t>
            </a: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JhengHei UI" panose="020B0604030504040204" pitchFamily="34" charset="-120"/>
              <a:ea typeface="Microsoft JhengHei UI" panose="020B0604030504040204" pitchFamily="34" charset="-120"/>
              <a:cs typeface="Montserrat"/>
              <a:sym typeface="Montserrat"/>
            </a:endParaRP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indent="0">
              <a:buNone/>
            </a:pPr>
            <a:r>
              <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rPr>
              <a:t>                                                                                </a:t>
            </a:r>
            <a:r>
              <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sym typeface="Montserrat"/>
              </a:rPr>
              <a:t>Year</a:t>
            </a:r>
            <a:r>
              <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rPr>
              <a:t> Wise Sales &amp; Profit</a:t>
            </a:r>
          </a:p>
          <a:p>
            <a:pPr marL="0" indent="0">
              <a:buNone/>
            </a:pPr>
            <a:r>
              <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rPr>
              <a:t>Product Wise Sales &amp; Profit</a:t>
            </a: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r>
              <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rPr>
              <a:t>                                                                               </a:t>
            </a:r>
          </a:p>
          <a:p>
            <a:pPr marL="0" lvl="0" indent="0" algn="l" rtl="0">
              <a:lnSpc>
                <a:spcPct val="100000"/>
              </a:lnSpc>
              <a:spcBef>
                <a:spcPts val="0"/>
              </a:spcBef>
              <a:spcAft>
                <a:spcPts val="0"/>
              </a:spcAft>
              <a:buSzPts val="1800"/>
              <a:buNone/>
            </a:pPr>
            <a:r>
              <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rPr>
              <a:t>                                                                              </a:t>
            </a: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DA3C4AD6-B132-3D64-F80F-9D732456A71C}"/>
              </a:ext>
            </a:extLst>
          </p:cNvPr>
          <p:cNvPicPr>
            <a:picLocks noChangeAspect="1"/>
          </p:cNvPicPr>
          <p:nvPr/>
        </p:nvPicPr>
        <p:blipFill>
          <a:blip r:embed="rId3">
            <a:alphaModFix amt="85000"/>
          </a:blip>
          <a:stretch>
            <a:fillRect/>
          </a:stretch>
        </p:blipFill>
        <p:spPr>
          <a:xfrm>
            <a:off x="311700" y="1229596"/>
            <a:ext cx="3925763" cy="1416959"/>
          </a:xfrm>
          <a:prstGeom prst="rect">
            <a:avLst/>
          </a:prstGeom>
          <a:effectLst>
            <a:outerShdw blurRad="50800" dist="38100" dir="5400000" algn="t" rotWithShape="0">
              <a:prstClr val="black">
                <a:alpha val="40000"/>
              </a:prstClr>
            </a:outerShdw>
          </a:effectLst>
        </p:spPr>
      </p:pic>
      <p:pic>
        <p:nvPicPr>
          <p:cNvPr id="5" name="Picture 4">
            <a:extLst>
              <a:ext uri="{FF2B5EF4-FFF2-40B4-BE49-F238E27FC236}">
                <a16:creationId xmlns:a16="http://schemas.microsoft.com/office/drawing/2014/main" id="{161880EF-E27B-C641-93D0-229A6555D58F}"/>
              </a:ext>
            </a:extLst>
          </p:cNvPr>
          <p:cNvPicPr>
            <a:picLocks noChangeAspect="1"/>
          </p:cNvPicPr>
          <p:nvPr/>
        </p:nvPicPr>
        <p:blipFill>
          <a:blip r:embed="rId4">
            <a:alphaModFix amt="85000"/>
          </a:blip>
          <a:srcRect/>
          <a:stretch/>
        </p:blipFill>
        <p:spPr>
          <a:xfrm>
            <a:off x="311700" y="3180470"/>
            <a:ext cx="3755104" cy="1592251"/>
          </a:xfrm>
          <a:prstGeom prst="rect">
            <a:avLst/>
          </a:prstGeom>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E4B80AA2-652A-9BDA-AA88-C7C73DC5E8C0}"/>
              </a:ext>
            </a:extLst>
          </p:cNvPr>
          <p:cNvPicPr>
            <a:picLocks noChangeAspect="1"/>
          </p:cNvPicPr>
          <p:nvPr/>
        </p:nvPicPr>
        <p:blipFill>
          <a:blip r:embed="rId5">
            <a:alphaModFix amt="85000"/>
          </a:blip>
          <a:stretch>
            <a:fillRect/>
          </a:stretch>
        </p:blipFill>
        <p:spPr>
          <a:xfrm>
            <a:off x="4480903" y="1206735"/>
            <a:ext cx="4351397" cy="1127858"/>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9B0AA59A-412B-B352-7F31-9DD8FC0A99A3}"/>
              </a:ext>
            </a:extLst>
          </p:cNvPr>
          <p:cNvPicPr>
            <a:picLocks noChangeAspect="1"/>
          </p:cNvPicPr>
          <p:nvPr/>
        </p:nvPicPr>
        <p:blipFill>
          <a:blip r:embed="rId6">
            <a:alphaModFix amt="85000"/>
          </a:blip>
          <a:stretch>
            <a:fillRect/>
          </a:stretch>
        </p:blipFill>
        <p:spPr>
          <a:xfrm>
            <a:off x="4473282" y="2952258"/>
            <a:ext cx="4359018" cy="624894"/>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F0073E39-FFA2-F292-7A26-90C2ED8B2FF4}"/>
              </a:ext>
            </a:extLst>
          </p:cNvPr>
          <p:cNvPicPr>
            <a:picLocks noChangeAspect="1"/>
          </p:cNvPicPr>
          <p:nvPr/>
        </p:nvPicPr>
        <p:blipFill>
          <a:blip r:embed="rId7">
            <a:alphaModFix amt="85000"/>
          </a:blip>
          <a:stretch>
            <a:fillRect/>
          </a:stretch>
        </p:blipFill>
        <p:spPr>
          <a:xfrm>
            <a:off x="4473282" y="4027333"/>
            <a:ext cx="3520745" cy="937341"/>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2FBAA302-A05A-D999-D7AF-BEF6F0CAF4EE}"/>
              </a:ext>
            </a:extLst>
          </p:cNvPr>
          <p:cNvSpPr txBox="1"/>
          <p:nvPr/>
        </p:nvSpPr>
        <p:spPr>
          <a:xfrm>
            <a:off x="4366791" y="3675132"/>
            <a:ext cx="4572000" cy="338554"/>
          </a:xfrm>
          <a:prstGeom prst="rect">
            <a:avLst/>
          </a:prstGeom>
          <a:noFill/>
        </p:spPr>
        <p:txBody>
          <a:bodyPr wrap="square">
            <a:spAutoFit/>
          </a:bodyPr>
          <a:lstStyle/>
          <a:p>
            <a:r>
              <a:rPr lang="en-IN"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sym typeface="Montserrat"/>
              </a:rPr>
              <a:t>Discount</a:t>
            </a:r>
            <a:r>
              <a:rPr lang="en-IN" sz="1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ontserrat"/>
                <a:ea typeface="Montserrat"/>
                <a:cs typeface="Montserrat"/>
                <a:sym typeface="Montserrat"/>
              </a:rPr>
              <a:t> Band Wise Units Sold &amp; Sales</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a:solidFill>
                  <a:srgbClr val="04A57E"/>
                </a:solidFill>
                <a:latin typeface="Montserrat"/>
                <a:ea typeface="Montserrat"/>
                <a:cs typeface="Montserrat"/>
                <a:sym typeface="Montserrat"/>
              </a:rPr>
              <a:t>Statistical Analysis using Excel</a:t>
            </a:r>
            <a:endParaRPr sz="1800" b="1">
              <a:solidFill>
                <a:srgbClr val="04A57E"/>
              </a:solidFill>
              <a:latin typeface="Montserrat"/>
              <a:ea typeface="Montserrat"/>
              <a:cs typeface="Montserrat"/>
              <a:sym typeface="Montserrat"/>
            </a:endParaRPr>
          </a:p>
        </p:txBody>
      </p:sp>
      <p:sp>
        <p:nvSpPr>
          <p:cNvPr id="87" name="Google Shape;87;p18"/>
          <p:cNvSpPr txBox="1">
            <a:spLocks noGrp="1"/>
          </p:cNvSpPr>
          <p:nvPr>
            <p:ph type="body" idx="1"/>
          </p:nvPr>
        </p:nvSpPr>
        <p:spPr>
          <a:xfrm>
            <a:off x="311700" y="832624"/>
            <a:ext cx="8520600" cy="4036101"/>
          </a:xfrm>
          <a:prstGeom prst="rect">
            <a:avLst/>
          </a:prstGeom>
          <a:noFill/>
          <a:ln>
            <a:noFill/>
          </a:ln>
        </p:spPr>
        <p:txBody>
          <a:bodyPr spcFirstLastPara="1" wrap="square" lIns="91425" tIns="91425" rIns="91425" bIns="91425" anchor="t" anchorCtr="0">
            <a:normAutofit/>
          </a:bodyPr>
          <a:lstStyle/>
          <a:p>
            <a:pPr marL="0" indent="0">
              <a:buNone/>
            </a:pPr>
            <a:r>
              <a:rPr lang="en-GB" sz="2000" b="1" i="0" spc="50" dirty="0">
                <a:ln w="9525" cmpd="sng">
                  <a:solidFill>
                    <a:schemeClr val="accent1"/>
                  </a:solidFill>
                  <a:prstDash val="solid"/>
                </a:ln>
                <a:solidFill>
                  <a:srgbClr val="70AD47">
                    <a:tint val="1000"/>
                  </a:srgbClr>
                </a:solidFill>
                <a:effectLst>
                  <a:glow rad="38100">
                    <a:schemeClr val="accent1">
                      <a:alpha val="40000"/>
                    </a:schemeClr>
                  </a:glow>
                </a:effectLst>
                <a:latin typeface="Bahnschrift Light Condensed" panose="020B0502040204020203" pitchFamily="34" charset="0"/>
              </a:rPr>
              <a:t>"Exploring the Numbers: Descriptive Statistics for Units Sold across Countries using Excel“</a:t>
            </a:r>
          </a:p>
          <a:p>
            <a:pPr marL="0" lvl="0" indent="0" algn="l" rtl="0">
              <a:spcBef>
                <a:spcPts val="0"/>
              </a:spcBef>
              <a:spcAft>
                <a:spcPts val="0"/>
              </a:spcAft>
              <a:buSzPts val="1800"/>
              <a:buNone/>
            </a:pPr>
            <a:endParaRPr lang="en-GB" sz="2000" b="1" spc="50" dirty="0">
              <a:ln w="9525" cmpd="sng">
                <a:solidFill>
                  <a:schemeClr val="accent1"/>
                </a:solidFill>
                <a:prstDash val="solid"/>
              </a:ln>
              <a:solidFill>
                <a:srgbClr val="70AD47">
                  <a:tint val="1000"/>
                </a:srgbClr>
              </a:solidFill>
              <a:effectLst>
                <a:glow rad="38100">
                  <a:schemeClr val="accent1">
                    <a:alpha val="40000"/>
                  </a:schemeClr>
                </a:glow>
              </a:effectLst>
              <a:latin typeface="Microsoft JhengHei UI" panose="020B0604030504040204" pitchFamily="34" charset="-120"/>
              <a:ea typeface="Microsoft JhengHei UI" panose="020B0604030504040204" pitchFamily="34" charset="-120"/>
              <a:cs typeface="Montserrat"/>
              <a:sym typeface="Montserrat"/>
            </a:endParaRPr>
          </a:p>
          <a:p>
            <a:pPr marL="0" lvl="0" indent="0" algn="l" rtl="0">
              <a:spcBef>
                <a:spcPts val="0"/>
              </a:spcBef>
              <a:spcAft>
                <a:spcPts val="0"/>
              </a:spcAft>
              <a:buSzPts val="1800"/>
              <a:buNone/>
            </a:pPr>
            <a:r>
              <a:rPr lang="en-IN" sz="1600" b="1" spc="50" dirty="0">
                <a:ln w="9525" cmpd="sng">
                  <a:solidFill>
                    <a:schemeClr val="accent1"/>
                  </a:solidFill>
                  <a:prstDash val="solid"/>
                </a:ln>
                <a:solidFill>
                  <a:srgbClr val="70AD47">
                    <a:tint val="1000"/>
                  </a:srgbClr>
                </a:solidFill>
                <a:effectLst>
                  <a:glow rad="38100">
                    <a:schemeClr val="accent1">
                      <a:alpha val="40000"/>
                    </a:schemeClr>
                  </a:glow>
                </a:effectLst>
                <a:latin typeface="Montserrat"/>
                <a:ea typeface="Montserrat"/>
                <a:cs typeface="Montserrat"/>
                <a:sym typeface="Montserrat"/>
              </a:rPr>
              <a:t>                                          </a:t>
            </a:r>
            <a:endParaRPr sz="1600" b="1" spc="50" dirty="0">
              <a:ln w="9525" cmpd="sng">
                <a:solidFill>
                  <a:schemeClr val="accent1"/>
                </a:solidFill>
                <a:prstDash val="solid"/>
              </a:ln>
              <a:solidFill>
                <a:srgbClr val="70AD47">
                  <a:tint val="1000"/>
                </a:srgbClr>
              </a:solidFill>
              <a:effectLst>
                <a:glow rad="38100">
                  <a:schemeClr val="accent1">
                    <a:alpha val="40000"/>
                  </a:schemeClr>
                </a:glow>
              </a:effectLst>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b="1" spc="50" dirty="0">
              <a:ln w="9525" cmpd="sng">
                <a:solidFill>
                  <a:schemeClr val="accent1"/>
                </a:solidFill>
                <a:prstDash val="solid"/>
              </a:ln>
              <a:solidFill>
                <a:srgbClr val="70AD47">
                  <a:tint val="1000"/>
                </a:srgbClr>
              </a:solidFill>
              <a:effectLst>
                <a:glow rad="38100">
                  <a:schemeClr val="accent1">
                    <a:alpha val="40000"/>
                  </a:schemeClr>
                </a:glow>
              </a:effectLst>
              <a:latin typeface="Montserrat"/>
              <a:ea typeface="Montserrat"/>
              <a:cs typeface="Montserrat"/>
              <a:sym typeface="Montserrat"/>
            </a:endParaRPr>
          </a:p>
        </p:txBody>
      </p:sp>
      <p:graphicFrame>
        <p:nvGraphicFramePr>
          <p:cNvPr id="2" name="Table 1">
            <a:extLst>
              <a:ext uri="{FF2B5EF4-FFF2-40B4-BE49-F238E27FC236}">
                <a16:creationId xmlns:a16="http://schemas.microsoft.com/office/drawing/2014/main" id="{F507C7E8-5090-3DB0-8DBB-CCC2D8B9D9FE}"/>
              </a:ext>
            </a:extLst>
          </p:cNvPr>
          <p:cNvGraphicFramePr>
            <a:graphicFrameLocks noGrp="1"/>
          </p:cNvGraphicFramePr>
          <p:nvPr>
            <p:extLst>
              <p:ext uri="{D42A27DB-BD31-4B8C-83A1-F6EECF244321}">
                <p14:modId xmlns:p14="http://schemas.microsoft.com/office/powerpoint/2010/main" val="2675733490"/>
              </p:ext>
            </p:extLst>
          </p:nvPr>
        </p:nvGraphicFramePr>
        <p:xfrm>
          <a:off x="364273" y="1618756"/>
          <a:ext cx="1854200" cy="2910840"/>
        </p:xfrm>
        <a:graphic>
          <a:graphicData uri="http://schemas.openxmlformats.org/drawingml/2006/table">
            <a:tbl>
              <a:tblPr>
                <a:tableStyleId>{306799F8-075E-4A3A-A7F6-7FBC6576F1A4}</a:tableStyleId>
              </a:tblPr>
              <a:tblGrid>
                <a:gridCol w="1130300">
                  <a:extLst>
                    <a:ext uri="{9D8B030D-6E8A-4147-A177-3AD203B41FA5}">
                      <a16:colId xmlns:a16="http://schemas.microsoft.com/office/drawing/2014/main" val="2001024964"/>
                    </a:ext>
                  </a:extLst>
                </a:gridCol>
                <a:gridCol w="723900">
                  <a:extLst>
                    <a:ext uri="{9D8B030D-6E8A-4147-A177-3AD203B41FA5}">
                      <a16:colId xmlns:a16="http://schemas.microsoft.com/office/drawing/2014/main" val="470262375"/>
                    </a:ext>
                  </a:extLst>
                </a:gridCol>
              </a:tblGrid>
              <a:tr h="182880">
                <a:tc>
                  <a:txBody>
                    <a:bodyPr/>
                    <a:lstStyle/>
                    <a:p>
                      <a:pPr algn="l" fontAlgn="b"/>
                      <a:r>
                        <a:rPr lang="en-IN" sz="1100" b="1" u="none" strike="noStrike" cap="none" spc="0" dirty="0">
                          <a:ln/>
                          <a:solidFill>
                            <a:schemeClr val="accent4"/>
                          </a:solidFill>
                          <a:effectLst/>
                        </a:rPr>
                        <a:t>Summary</a:t>
                      </a:r>
                      <a:endParaRPr lang="en-IN" sz="1100" b="0" i="1" u="none" strike="noStrike" dirty="0">
                        <a:solidFill>
                          <a:schemeClr val="tx2">
                            <a:lumMod val="10000"/>
                          </a:schemeClr>
                        </a:solidFill>
                        <a:effectLst/>
                        <a:latin typeface="Calibri" panose="020F0502020204030204" pitchFamily="34" charset="0"/>
                      </a:endParaRPr>
                    </a:p>
                  </a:txBody>
                  <a:tcPr marL="7620" marR="7620" marT="7620" marB="0" anchor="b"/>
                </a:tc>
                <a:tc>
                  <a:txBody>
                    <a:bodyPr/>
                    <a:lstStyle/>
                    <a:p>
                      <a:pPr algn="ctr" fontAlgn="b"/>
                      <a:r>
                        <a:rPr lang="en-IN" sz="1100" u="none" strike="noStrike">
                          <a:solidFill>
                            <a:schemeClr val="tx2">
                              <a:lumMod val="10000"/>
                            </a:schemeClr>
                          </a:solidFill>
                          <a:effectLst/>
                        </a:rPr>
                        <a:t> </a:t>
                      </a:r>
                      <a:endParaRPr lang="en-IN" sz="1100" b="0" i="1"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97535504"/>
                  </a:ext>
                </a:extLst>
              </a:tr>
              <a:tr h="182880">
                <a:tc>
                  <a:txBody>
                    <a:bodyPr/>
                    <a:lstStyle/>
                    <a:p>
                      <a:pPr algn="l" fontAlgn="b"/>
                      <a:r>
                        <a:rPr lang="en-IN" sz="1100" u="none" strike="noStrike">
                          <a:solidFill>
                            <a:schemeClr val="tx2">
                              <a:lumMod val="10000"/>
                            </a:schemeClr>
                          </a:solidFill>
                          <a:effectLst/>
                        </a:rPr>
                        <a:t> </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4864875"/>
                  </a:ext>
                </a:extLst>
              </a:tr>
              <a:tr h="182880">
                <a:tc>
                  <a:txBody>
                    <a:bodyPr/>
                    <a:lstStyle/>
                    <a:p>
                      <a:pPr algn="l" fontAlgn="b"/>
                      <a:r>
                        <a:rPr lang="en-IN" sz="1100" u="none" strike="noStrike">
                          <a:solidFill>
                            <a:schemeClr val="tx2">
                              <a:lumMod val="10000"/>
                            </a:schemeClr>
                          </a:solidFill>
                          <a:effectLst/>
                        </a:rPr>
                        <a:t>Mean</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tx2">
                              <a:lumMod val="10000"/>
                            </a:schemeClr>
                          </a:solidFill>
                          <a:effectLst/>
                        </a:rPr>
                        <a:t>1608</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83778919"/>
                  </a:ext>
                </a:extLst>
              </a:tr>
              <a:tr h="182880">
                <a:tc>
                  <a:txBody>
                    <a:bodyPr/>
                    <a:lstStyle/>
                    <a:p>
                      <a:pPr algn="l" fontAlgn="b"/>
                      <a:r>
                        <a:rPr lang="en-IN" sz="1100" u="none" strike="noStrike">
                          <a:solidFill>
                            <a:schemeClr val="tx2">
                              <a:lumMod val="10000"/>
                            </a:schemeClr>
                          </a:solidFill>
                          <a:effectLst/>
                        </a:rPr>
                        <a:t>Standard Error</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tx2">
                              <a:lumMod val="10000"/>
                            </a:schemeClr>
                          </a:solidFill>
                          <a:effectLst/>
                        </a:rPr>
                        <a:t>33</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19172062"/>
                  </a:ext>
                </a:extLst>
              </a:tr>
              <a:tr h="182880">
                <a:tc>
                  <a:txBody>
                    <a:bodyPr/>
                    <a:lstStyle/>
                    <a:p>
                      <a:pPr algn="l" fontAlgn="b"/>
                      <a:r>
                        <a:rPr lang="en-IN" sz="1100" u="none" strike="noStrike">
                          <a:solidFill>
                            <a:schemeClr val="tx2">
                              <a:lumMod val="10000"/>
                            </a:schemeClr>
                          </a:solidFill>
                          <a:effectLst/>
                        </a:rPr>
                        <a:t>Median</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tx2">
                              <a:lumMod val="10000"/>
                            </a:schemeClr>
                          </a:solidFill>
                          <a:effectLst/>
                        </a:rPr>
                        <a:t>1543</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85794650"/>
                  </a:ext>
                </a:extLst>
              </a:tr>
              <a:tr h="182880">
                <a:tc>
                  <a:txBody>
                    <a:bodyPr/>
                    <a:lstStyle/>
                    <a:p>
                      <a:pPr algn="l" fontAlgn="b"/>
                      <a:r>
                        <a:rPr lang="en-IN" sz="1100" u="none" strike="noStrike">
                          <a:solidFill>
                            <a:schemeClr val="tx2">
                              <a:lumMod val="10000"/>
                            </a:schemeClr>
                          </a:solidFill>
                          <a:effectLst/>
                        </a:rPr>
                        <a:t>Mode</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dirty="0">
                          <a:solidFill>
                            <a:schemeClr val="tx2">
                              <a:lumMod val="10000"/>
                            </a:schemeClr>
                          </a:solidFill>
                          <a:effectLst/>
                        </a:rPr>
                        <a:t>727</a:t>
                      </a:r>
                      <a:endParaRPr lang="en-IN" sz="1100" b="0" i="0" u="none" strike="noStrike" dirty="0">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64525344"/>
                  </a:ext>
                </a:extLst>
              </a:tr>
              <a:tr h="182880">
                <a:tc>
                  <a:txBody>
                    <a:bodyPr/>
                    <a:lstStyle/>
                    <a:p>
                      <a:pPr algn="l" fontAlgn="b"/>
                      <a:r>
                        <a:rPr lang="en-IN" sz="1100" u="none" strike="noStrike">
                          <a:solidFill>
                            <a:schemeClr val="tx2">
                              <a:lumMod val="10000"/>
                            </a:schemeClr>
                          </a:solidFill>
                          <a:effectLst/>
                        </a:rPr>
                        <a:t>Standard Deviation</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tx2">
                              <a:lumMod val="10000"/>
                            </a:schemeClr>
                          </a:solidFill>
                          <a:effectLst/>
                        </a:rPr>
                        <a:t>867</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65418809"/>
                  </a:ext>
                </a:extLst>
              </a:tr>
              <a:tr h="182880">
                <a:tc>
                  <a:txBody>
                    <a:bodyPr/>
                    <a:lstStyle/>
                    <a:p>
                      <a:pPr algn="l" fontAlgn="b"/>
                      <a:r>
                        <a:rPr lang="en-IN" sz="1100" u="none" strike="noStrike">
                          <a:solidFill>
                            <a:schemeClr val="tx2">
                              <a:lumMod val="10000"/>
                            </a:schemeClr>
                          </a:solidFill>
                          <a:effectLst/>
                        </a:rPr>
                        <a:t>Sample Variance</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tx2">
                              <a:lumMod val="10000"/>
                            </a:schemeClr>
                          </a:solidFill>
                          <a:effectLst/>
                        </a:rPr>
                        <a:t>752431</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04347549"/>
                  </a:ext>
                </a:extLst>
              </a:tr>
              <a:tr h="182880">
                <a:tc>
                  <a:txBody>
                    <a:bodyPr/>
                    <a:lstStyle/>
                    <a:p>
                      <a:pPr algn="l" fontAlgn="b"/>
                      <a:r>
                        <a:rPr lang="en-IN" sz="1100" u="none" strike="noStrike">
                          <a:solidFill>
                            <a:schemeClr val="tx2">
                              <a:lumMod val="10000"/>
                            </a:schemeClr>
                          </a:solidFill>
                          <a:effectLst/>
                        </a:rPr>
                        <a:t>Kurtosis</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tx2">
                              <a:lumMod val="10000"/>
                            </a:schemeClr>
                          </a:solidFill>
                          <a:effectLst/>
                        </a:rPr>
                        <a:t>0</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234714"/>
                  </a:ext>
                </a:extLst>
              </a:tr>
              <a:tr h="182880">
                <a:tc>
                  <a:txBody>
                    <a:bodyPr/>
                    <a:lstStyle/>
                    <a:p>
                      <a:pPr algn="l" fontAlgn="b"/>
                      <a:r>
                        <a:rPr lang="en-IN" sz="1100" u="none" strike="noStrike">
                          <a:solidFill>
                            <a:schemeClr val="tx2">
                              <a:lumMod val="10000"/>
                            </a:schemeClr>
                          </a:solidFill>
                          <a:effectLst/>
                        </a:rPr>
                        <a:t>Skewness</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tx2">
                              <a:lumMod val="10000"/>
                            </a:schemeClr>
                          </a:solidFill>
                          <a:effectLst/>
                        </a:rPr>
                        <a:t>0</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75689467"/>
                  </a:ext>
                </a:extLst>
              </a:tr>
              <a:tr h="182880">
                <a:tc>
                  <a:txBody>
                    <a:bodyPr/>
                    <a:lstStyle/>
                    <a:p>
                      <a:pPr algn="l" fontAlgn="b"/>
                      <a:r>
                        <a:rPr lang="en-IN" sz="1100" u="none" strike="noStrike">
                          <a:solidFill>
                            <a:schemeClr val="tx2">
                              <a:lumMod val="10000"/>
                            </a:schemeClr>
                          </a:solidFill>
                          <a:effectLst/>
                        </a:rPr>
                        <a:t>Range</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tx2">
                              <a:lumMod val="10000"/>
                            </a:schemeClr>
                          </a:solidFill>
                          <a:effectLst/>
                        </a:rPr>
                        <a:t>4293</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65315887"/>
                  </a:ext>
                </a:extLst>
              </a:tr>
              <a:tr h="182880">
                <a:tc>
                  <a:txBody>
                    <a:bodyPr/>
                    <a:lstStyle/>
                    <a:p>
                      <a:pPr algn="l" fontAlgn="b"/>
                      <a:r>
                        <a:rPr lang="en-IN" sz="1100" u="none" strike="noStrike">
                          <a:solidFill>
                            <a:schemeClr val="tx2">
                              <a:lumMod val="10000"/>
                            </a:schemeClr>
                          </a:solidFill>
                          <a:effectLst/>
                        </a:rPr>
                        <a:t>Minimum</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tx2">
                              <a:lumMod val="10000"/>
                            </a:schemeClr>
                          </a:solidFill>
                          <a:effectLst/>
                        </a:rPr>
                        <a:t>200</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98350987"/>
                  </a:ext>
                </a:extLst>
              </a:tr>
              <a:tr h="182880">
                <a:tc>
                  <a:txBody>
                    <a:bodyPr/>
                    <a:lstStyle/>
                    <a:p>
                      <a:pPr algn="l" fontAlgn="b"/>
                      <a:r>
                        <a:rPr lang="en-IN" sz="1100" u="none" strike="noStrike">
                          <a:solidFill>
                            <a:schemeClr val="tx2">
                              <a:lumMod val="10000"/>
                            </a:schemeClr>
                          </a:solidFill>
                          <a:effectLst/>
                        </a:rPr>
                        <a:t>Maximum</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tx2">
                              <a:lumMod val="10000"/>
                            </a:schemeClr>
                          </a:solidFill>
                          <a:effectLst/>
                        </a:rPr>
                        <a:t>4493</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82334359"/>
                  </a:ext>
                </a:extLst>
              </a:tr>
              <a:tr h="182880">
                <a:tc>
                  <a:txBody>
                    <a:bodyPr/>
                    <a:lstStyle/>
                    <a:p>
                      <a:pPr algn="l" fontAlgn="b"/>
                      <a:r>
                        <a:rPr lang="en-IN" sz="1100" u="none" strike="noStrike">
                          <a:solidFill>
                            <a:schemeClr val="tx2">
                              <a:lumMod val="10000"/>
                            </a:schemeClr>
                          </a:solidFill>
                          <a:effectLst/>
                        </a:rPr>
                        <a:t>Sum</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tx2">
                              <a:lumMod val="10000"/>
                            </a:schemeClr>
                          </a:solidFill>
                          <a:effectLst/>
                        </a:rPr>
                        <a:t>1125806</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49971936"/>
                  </a:ext>
                </a:extLst>
              </a:tr>
              <a:tr h="190500">
                <a:tc>
                  <a:txBody>
                    <a:bodyPr/>
                    <a:lstStyle/>
                    <a:p>
                      <a:pPr algn="l" fontAlgn="b"/>
                      <a:r>
                        <a:rPr lang="en-IN" sz="1100" u="none" strike="noStrike">
                          <a:solidFill>
                            <a:schemeClr val="tx2">
                              <a:lumMod val="10000"/>
                            </a:schemeClr>
                          </a:solidFill>
                          <a:effectLst/>
                        </a:rPr>
                        <a:t>Count</a:t>
                      </a:r>
                      <a:endParaRPr lang="en-IN" sz="1100" b="0" i="0" u="none" strike="noStrike">
                        <a:solidFill>
                          <a:schemeClr val="tx2">
                            <a:lumMod val="10000"/>
                          </a:schemeClr>
                        </a:solidFill>
                        <a:effectLst/>
                        <a:latin typeface="Calibri" panose="020F0502020204030204" pitchFamily="34" charset="0"/>
                      </a:endParaRPr>
                    </a:p>
                  </a:txBody>
                  <a:tcPr marL="7620" marR="7620" marT="7620" marB="0" anchor="b"/>
                </a:tc>
                <a:tc>
                  <a:txBody>
                    <a:bodyPr/>
                    <a:lstStyle/>
                    <a:p>
                      <a:pPr algn="r" fontAlgn="b"/>
                      <a:r>
                        <a:rPr lang="en-IN" sz="1100" u="none" strike="noStrike" dirty="0">
                          <a:solidFill>
                            <a:schemeClr val="tx2">
                              <a:lumMod val="10000"/>
                            </a:schemeClr>
                          </a:solidFill>
                          <a:effectLst/>
                        </a:rPr>
                        <a:t>700</a:t>
                      </a:r>
                      <a:endParaRPr lang="en-IN" sz="1100" b="0" i="0" u="none" strike="noStrike" dirty="0">
                        <a:solidFill>
                          <a:schemeClr val="tx2">
                            <a:lumMod val="10000"/>
                          </a:schemeClr>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21956283"/>
                  </a:ext>
                </a:extLst>
              </a:tr>
            </a:tbl>
          </a:graphicData>
        </a:graphic>
      </p:graphicFrame>
      <p:graphicFrame>
        <p:nvGraphicFramePr>
          <p:cNvPr id="3" name="Table 2">
            <a:extLst>
              <a:ext uri="{FF2B5EF4-FFF2-40B4-BE49-F238E27FC236}">
                <a16:creationId xmlns:a16="http://schemas.microsoft.com/office/drawing/2014/main" id="{366E15CF-8198-B68E-5FEF-6A0175FE6D14}"/>
              </a:ext>
            </a:extLst>
          </p:cNvPr>
          <p:cNvGraphicFramePr>
            <a:graphicFrameLocks noGrp="1"/>
          </p:cNvGraphicFramePr>
          <p:nvPr>
            <p:extLst>
              <p:ext uri="{D42A27DB-BD31-4B8C-83A1-F6EECF244321}">
                <p14:modId xmlns:p14="http://schemas.microsoft.com/office/powerpoint/2010/main" val="2568478079"/>
              </p:ext>
            </p:extLst>
          </p:nvPr>
        </p:nvGraphicFramePr>
        <p:xfrm>
          <a:off x="6643030" y="3614727"/>
          <a:ext cx="2133600" cy="1280160"/>
        </p:xfrm>
        <a:graphic>
          <a:graphicData uri="http://schemas.openxmlformats.org/drawingml/2006/table">
            <a:tbl>
              <a:tblPr>
                <a:tableStyleId>{306799F8-075E-4A3A-A7F6-7FBC6576F1A4}</a:tableStyleId>
              </a:tblPr>
              <a:tblGrid>
                <a:gridCol w="914400">
                  <a:extLst>
                    <a:ext uri="{9D8B030D-6E8A-4147-A177-3AD203B41FA5}">
                      <a16:colId xmlns:a16="http://schemas.microsoft.com/office/drawing/2014/main" val="2261941408"/>
                    </a:ext>
                  </a:extLst>
                </a:gridCol>
                <a:gridCol w="609600">
                  <a:extLst>
                    <a:ext uri="{9D8B030D-6E8A-4147-A177-3AD203B41FA5}">
                      <a16:colId xmlns:a16="http://schemas.microsoft.com/office/drawing/2014/main" val="993970827"/>
                    </a:ext>
                  </a:extLst>
                </a:gridCol>
                <a:gridCol w="609600">
                  <a:extLst>
                    <a:ext uri="{9D8B030D-6E8A-4147-A177-3AD203B41FA5}">
                      <a16:colId xmlns:a16="http://schemas.microsoft.com/office/drawing/2014/main" val="1529339896"/>
                    </a:ext>
                  </a:extLst>
                </a:gridCol>
              </a:tblGrid>
              <a:tr h="182880">
                <a:tc>
                  <a:txBody>
                    <a:bodyPr/>
                    <a:lstStyle/>
                    <a:p>
                      <a:pPr algn="l" fontAlgn="b"/>
                      <a:r>
                        <a:rPr lang="en-IN" sz="1100" b="1" u="none" strike="noStrike" cap="none" spc="0" dirty="0">
                          <a:ln/>
                          <a:solidFill>
                            <a:schemeClr val="accent4"/>
                          </a:solidFill>
                          <a:effectLst/>
                        </a:rPr>
                        <a:t>Percentiles</a:t>
                      </a:r>
                      <a:endParaRPr lang="en-IN" sz="1100" b="0" i="1" u="none" strike="noStrike" dirty="0">
                        <a:solidFill>
                          <a:schemeClr val="accent1"/>
                        </a:solidFill>
                        <a:effectLst/>
                        <a:latin typeface="Calibri" panose="020F0502020204030204" pitchFamily="34" charset="0"/>
                      </a:endParaRPr>
                    </a:p>
                  </a:txBody>
                  <a:tcPr marL="7620" marR="7620" marT="7620" marB="0" anchor="b"/>
                </a:tc>
                <a:tc>
                  <a:txBody>
                    <a:bodyPr/>
                    <a:lstStyle/>
                    <a:p>
                      <a:pPr algn="l" fontAlgn="b"/>
                      <a:endParaRPr lang="en-IN" sz="1100" b="0" i="1" u="none" strike="noStrike">
                        <a:solidFill>
                          <a:schemeClr val="accent1"/>
                        </a:solidFill>
                        <a:effectLst/>
                        <a:latin typeface="Calibri" panose="020F0502020204030204" pitchFamily="34" charset="0"/>
                      </a:endParaRPr>
                    </a:p>
                  </a:txBody>
                  <a:tcPr marL="7620" marR="7620" marT="7620" marB="0" anchor="b"/>
                </a:tc>
                <a:tc>
                  <a:txBody>
                    <a:bodyPr/>
                    <a:lstStyle/>
                    <a:p>
                      <a:pPr algn="l" fontAlgn="b"/>
                      <a:endParaRPr lang="en-IN" sz="1100" b="0" i="1"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3961948"/>
                  </a:ext>
                </a:extLst>
              </a:tr>
              <a:tr h="182880">
                <a:tc>
                  <a:txBody>
                    <a:bodyPr/>
                    <a:lstStyle/>
                    <a:p>
                      <a:pPr algn="l" fontAlgn="b"/>
                      <a:r>
                        <a:rPr lang="en-IN" sz="1100" u="none" strike="noStrike">
                          <a:solidFill>
                            <a:schemeClr val="accent1"/>
                          </a:solidFill>
                          <a:effectLst/>
                        </a:rPr>
                        <a:t>P10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10%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520</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3000779"/>
                  </a:ext>
                </a:extLst>
              </a:tr>
              <a:tr h="182880">
                <a:tc>
                  <a:txBody>
                    <a:bodyPr/>
                    <a:lstStyle/>
                    <a:p>
                      <a:pPr algn="l" fontAlgn="b"/>
                      <a:r>
                        <a:rPr lang="en-IN" sz="1100" u="none" strike="noStrike">
                          <a:solidFill>
                            <a:schemeClr val="accent1"/>
                          </a:solidFill>
                          <a:effectLst/>
                        </a:rPr>
                        <a:t>P25</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dirty="0">
                          <a:solidFill>
                            <a:schemeClr val="accent1"/>
                          </a:solidFill>
                          <a:effectLst/>
                        </a:rPr>
                        <a:t>25%</a:t>
                      </a:r>
                      <a:endParaRPr lang="en-IN" sz="1100" b="0" i="0" u="none" strike="noStrike" dirty="0">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905</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97318542"/>
                  </a:ext>
                </a:extLst>
              </a:tr>
              <a:tr h="182880">
                <a:tc>
                  <a:txBody>
                    <a:bodyPr/>
                    <a:lstStyle/>
                    <a:p>
                      <a:pPr algn="l" fontAlgn="b"/>
                      <a:r>
                        <a:rPr lang="en-IN" sz="1100" u="none" strike="noStrike">
                          <a:solidFill>
                            <a:schemeClr val="accent1"/>
                          </a:solidFill>
                          <a:effectLst/>
                        </a:rPr>
                        <a:t>P50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50%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1543</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52362382"/>
                  </a:ext>
                </a:extLst>
              </a:tr>
              <a:tr h="182880">
                <a:tc>
                  <a:txBody>
                    <a:bodyPr/>
                    <a:lstStyle/>
                    <a:p>
                      <a:pPr algn="l" fontAlgn="b"/>
                      <a:r>
                        <a:rPr lang="en-IN" sz="1100" u="none" strike="noStrike">
                          <a:solidFill>
                            <a:schemeClr val="accent1"/>
                          </a:solidFill>
                          <a:effectLst/>
                        </a:rPr>
                        <a:t>P75</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75%</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2229</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4862241"/>
                  </a:ext>
                </a:extLst>
              </a:tr>
              <a:tr h="182880">
                <a:tc>
                  <a:txBody>
                    <a:bodyPr/>
                    <a:lstStyle/>
                    <a:p>
                      <a:pPr algn="l" fontAlgn="b"/>
                      <a:r>
                        <a:rPr lang="en-IN" sz="1100" u="none" strike="noStrike">
                          <a:solidFill>
                            <a:schemeClr val="accent1"/>
                          </a:solidFill>
                          <a:effectLst/>
                        </a:rPr>
                        <a:t>P90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90%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2761</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9499786"/>
                  </a:ext>
                </a:extLst>
              </a:tr>
              <a:tr h="182880">
                <a:tc>
                  <a:txBody>
                    <a:bodyPr/>
                    <a:lstStyle/>
                    <a:p>
                      <a:pPr algn="l" fontAlgn="b"/>
                      <a:r>
                        <a:rPr lang="en-IN" sz="1100" u="none" strike="noStrike">
                          <a:solidFill>
                            <a:schemeClr val="accent1"/>
                          </a:solidFill>
                          <a:effectLst/>
                        </a:rPr>
                        <a:t>P99</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99%</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dirty="0">
                          <a:solidFill>
                            <a:schemeClr val="accent1"/>
                          </a:solidFill>
                          <a:effectLst/>
                        </a:rPr>
                        <a:t>3875</a:t>
                      </a:r>
                      <a:endParaRPr lang="en-IN" sz="1100" b="0" i="0" u="none" strike="noStrike" dirty="0">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52399801"/>
                  </a:ext>
                </a:extLst>
              </a:tr>
            </a:tbl>
          </a:graphicData>
        </a:graphic>
      </p:graphicFrame>
      <p:graphicFrame>
        <p:nvGraphicFramePr>
          <p:cNvPr id="4" name="Table 3">
            <a:extLst>
              <a:ext uri="{FF2B5EF4-FFF2-40B4-BE49-F238E27FC236}">
                <a16:creationId xmlns:a16="http://schemas.microsoft.com/office/drawing/2014/main" id="{60DD1ED1-F156-B4F4-F6E6-6A75A64E3F20}"/>
              </a:ext>
            </a:extLst>
          </p:cNvPr>
          <p:cNvGraphicFramePr>
            <a:graphicFrameLocks noGrp="1"/>
          </p:cNvGraphicFramePr>
          <p:nvPr>
            <p:extLst>
              <p:ext uri="{D42A27DB-BD31-4B8C-83A1-F6EECF244321}">
                <p14:modId xmlns:p14="http://schemas.microsoft.com/office/powerpoint/2010/main" val="3777327746"/>
              </p:ext>
            </p:extLst>
          </p:nvPr>
        </p:nvGraphicFramePr>
        <p:xfrm>
          <a:off x="2313955" y="2980171"/>
          <a:ext cx="1689100" cy="1996440"/>
        </p:xfrm>
        <a:graphic>
          <a:graphicData uri="http://schemas.openxmlformats.org/drawingml/2006/table">
            <a:tbl>
              <a:tblPr>
                <a:tableStyleId>{306799F8-075E-4A3A-A7F6-7FBC6576F1A4}</a:tableStyleId>
              </a:tblPr>
              <a:tblGrid>
                <a:gridCol w="874441">
                  <a:extLst>
                    <a:ext uri="{9D8B030D-6E8A-4147-A177-3AD203B41FA5}">
                      <a16:colId xmlns:a16="http://schemas.microsoft.com/office/drawing/2014/main" val="3914231617"/>
                    </a:ext>
                  </a:extLst>
                </a:gridCol>
                <a:gridCol w="814659">
                  <a:extLst>
                    <a:ext uri="{9D8B030D-6E8A-4147-A177-3AD203B41FA5}">
                      <a16:colId xmlns:a16="http://schemas.microsoft.com/office/drawing/2014/main" val="4120604278"/>
                    </a:ext>
                  </a:extLst>
                </a:gridCol>
              </a:tblGrid>
              <a:tr h="190500">
                <a:tc>
                  <a:txBody>
                    <a:bodyPr/>
                    <a:lstStyle/>
                    <a:p>
                      <a:pPr algn="l" fontAlgn="b"/>
                      <a:r>
                        <a:rPr lang="en-IN" sz="1100" b="1" u="none" strike="noStrike" cap="none" spc="0" dirty="0">
                          <a:ln/>
                          <a:solidFill>
                            <a:schemeClr val="accent4"/>
                          </a:solidFill>
                          <a:effectLst/>
                        </a:rPr>
                        <a:t>Frequency Table</a:t>
                      </a:r>
                      <a:endParaRPr lang="en-IN" sz="1100" b="0" i="1" u="none" strike="noStrike" dirty="0">
                        <a:solidFill>
                          <a:schemeClr val="accent1"/>
                        </a:solidFill>
                        <a:effectLst/>
                        <a:latin typeface="Calibri" panose="020F0502020204030204" pitchFamily="34" charset="0"/>
                      </a:endParaRPr>
                    </a:p>
                  </a:txBody>
                  <a:tcPr marL="7620" marR="7620" marT="7620" marB="0" anchor="b"/>
                </a:tc>
                <a:tc>
                  <a:txBody>
                    <a:bodyPr/>
                    <a:lstStyle/>
                    <a:p>
                      <a:pPr algn="l" fontAlgn="b"/>
                      <a:endParaRPr lang="en-IN" sz="1100" b="0" i="0" u="none" strike="noStrike" dirty="0">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6076073"/>
                  </a:ext>
                </a:extLst>
              </a:tr>
              <a:tr h="182880">
                <a:tc>
                  <a:txBody>
                    <a:bodyPr/>
                    <a:lstStyle/>
                    <a:p>
                      <a:pPr algn="ctr" fontAlgn="b"/>
                      <a:r>
                        <a:rPr lang="en-IN" sz="1100" u="none" strike="noStrike" dirty="0">
                          <a:solidFill>
                            <a:schemeClr val="accent1"/>
                          </a:solidFill>
                          <a:effectLst/>
                        </a:rPr>
                        <a:t>Upper bin</a:t>
                      </a:r>
                      <a:endParaRPr lang="en-IN" sz="1100" b="0" i="1" u="none" strike="noStrike" dirty="0">
                        <a:solidFill>
                          <a:schemeClr val="accent1"/>
                        </a:solidFill>
                        <a:effectLst/>
                        <a:latin typeface="Calibri" panose="020F0502020204030204" pitchFamily="34" charset="0"/>
                      </a:endParaRPr>
                    </a:p>
                  </a:txBody>
                  <a:tcPr marL="7620" marR="7620" marT="7620" marB="0" anchor="b"/>
                </a:tc>
                <a:tc>
                  <a:txBody>
                    <a:bodyPr/>
                    <a:lstStyle/>
                    <a:p>
                      <a:pPr algn="ctr" fontAlgn="b"/>
                      <a:r>
                        <a:rPr lang="en-IN" sz="1100" u="none" strike="noStrike">
                          <a:solidFill>
                            <a:schemeClr val="accent1"/>
                          </a:solidFill>
                          <a:effectLst/>
                        </a:rPr>
                        <a:t>Frequency</a:t>
                      </a:r>
                      <a:endParaRPr lang="en-IN" sz="1100" b="0" i="1"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8903423"/>
                  </a:ext>
                </a:extLst>
              </a:tr>
              <a:tr h="182880">
                <a:tc>
                  <a:txBody>
                    <a:bodyPr/>
                    <a:lstStyle/>
                    <a:p>
                      <a:pPr algn="ctr" fontAlgn="b"/>
                      <a:r>
                        <a:rPr lang="en-IN" sz="1100" u="none" strike="noStrike">
                          <a:solidFill>
                            <a:schemeClr val="accent1"/>
                          </a:solidFill>
                          <a:effectLst/>
                        </a:rPr>
                        <a:t>500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69</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6652906"/>
                  </a:ext>
                </a:extLst>
              </a:tr>
              <a:tr h="182880">
                <a:tc>
                  <a:txBody>
                    <a:bodyPr/>
                    <a:lstStyle/>
                    <a:p>
                      <a:pPr algn="ctr" fontAlgn="b"/>
                      <a:r>
                        <a:rPr lang="en-IN" sz="1100" u="none" strike="noStrike">
                          <a:solidFill>
                            <a:schemeClr val="accent1"/>
                          </a:solidFill>
                          <a:effectLst/>
                        </a:rPr>
                        <a:t>1000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132</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7802845"/>
                  </a:ext>
                </a:extLst>
              </a:tr>
              <a:tr h="182880">
                <a:tc>
                  <a:txBody>
                    <a:bodyPr/>
                    <a:lstStyle/>
                    <a:p>
                      <a:pPr algn="ctr" fontAlgn="b"/>
                      <a:r>
                        <a:rPr lang="en-IN" sz="1100" u="none" strike="noStrike">
                          <a:solidFill>
                            <a:schemeClr val="accent1"/>
                          </a:solidFill>
                          <a:effectLst/>
                        </a:rPr>
                        <a:t>1500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136</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86837294"/>
                  </a:ext>
                </a:extLst>
              </a:tr>
              <a:tr h="182880">
                <a:tc>
                  <a:txBody>
                    <a:bodyPr/>
                    <a:lstStyle/>
                    <a:p>
                      <a:pPr algn="ctr" fontAlgn="b"/>
                      <a:r>
                        <a:rPr lang="en-IN" sz="1100" u="none" strike="noStrike">
                          <a:solidFill>
                            <a:schemeClr val="accent1"/>
                          </a:solidFill>
                          <a:effectLst/>
                        </a:rPr>
                        <a:t>2000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130</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15792233"/>
                  </a:ext>
                </a:extLst>
              </a:tr>
              <a:tr h="182880">
                <a:tc>
                  <a:txBody>
                    <a:bodyPr/>
                    <a:lstStyle/>
                    <a:p>
                      <a:pPr algn="ctr" fontAlgn="b"/>
                      <a:r>
                        <a:rPr lang="en-IN" sz="1100" u="none" strike="noStrike">
                          <a:solidFill>
                            <a:schemeClr val="accent1"/>
                          </a:solidFill>
                          <a:effectLst/>
                        </a:rPr>
                        <a:t>2500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113</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66071494"/>
                  </a:ext>
                </a:extLst>
              </a:tr>
              <a:tr h="182880">
                <a:tc>
                  <a:txBody>
                    <a:bodyPr/>
                    <a:lstStyle/>
                    <a:p>
                      <a:pPr algn="ctr" fontAlgn="b"/>
                      <a:r>
                        <a:rPr lang="en-IN" sz="1100" u="none" strike="noStrike" dirty="0">
                          <a:solidFill>
                            <a:schemeClr val="accent1"/>
                          </a:solidFill>
                          <a:effectLst/>
                        </a:rPr>
                        <a:t>3000</a:t>
                      </a:r>
                      <a:endParaRPr lang="en-IN" sz="1100" b="0" i="0" u="none" strike="noStrike" dirty="0">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96</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53464610"/>
                  </a:ext>
                </a:extLst>
              </a:tr>
              <a:tr h="182880">
                <a:tc>
                  <a:txBody>
                    <a:bodyPr/>
                    <a:lstStyle/>
                    <a:p>
                      <a:pPr algn="ctr" fontAlgn="b"/>
                      <a:r>
                        <a:rPr lang="en-IN" sz="1100" u="none" strike="noStrike">
                          <a:solidFill>
                            <a:schemeClr val="accent1"/>
                          </a:solidFill>
                          <a:effectLst/>
                        </a:rPr>
                        <a:t>3500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dirty="0">
                          <a:solidFill>
                            <a:schemeClr val="accent1"/>
                          </a:solidFill>
                          <a:effectLst/>
                        </a:rPr>
                        <a:t>7</a:t>
                      </a:r>
                      <a:endParaRPr lang="en-IN" sz="1100" b="0" i="0" u="none" strike="noStrike" dirty="0">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88576069"/>
                  </a:ext>
                </a:extLst>
              </a:tr>
              <a:tr h="190500">
                <a:tc>
                  <a:txBody>
                    <a:bodyPr/>
                    <a:lstStyle/>
                    <a:p>
                      <a:pPr algn="ctr" fontAlgn="b"/>
                      <a:r>
                        <a:rPr lang="en-IN" sz="1100" u="none" strike="noStrike">
                          <a:solidFill>
                            <a:schemeClr val="accent1"/>
                          </a:solidFill>
                          <a:effectLst/>
                        </a:rPr>
                        <a:t>More</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dirty="0">
                          <a:solidFill>
                            <a:schemeClr val="accent1"/>
                          </a:solidFill>
                          <a:effectLst/>
                        </a:rPr>
                        <a:t>17</a:t>
                      </a:r>
                      <a:endParaRPr lang="en-IN" sz="1100" b="0" i="0" u="none" strike="noStrike" dirty="0">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16419195"/>
                  </a:ext>
                </a:extLst>
              </a:tr>
            </a:tbl>
          </a:graphicData>
        </a:graphic>
      </p:graphicFrame>
      <p:graphicFrame>
        <p:nvGraphicFramePr>
          <p:cNvPr id="5" name="Table 4">
            <a:extLst>
              <a:ext uri="{FF2B5EF4-FFF2-40B4-BE49-F238E27FC236}">
                <a16:creationId xmlns:a16="http://schemas.microsoft.com/office/drawing/2014/main" id="{6DFE72CC-9BE2-D5C5-8E47-DE5DA17CE8D9}"/>
              </a:ext>
            </a:extLst>
          </p:cNvPr>
          <p:cNvGraphicFramePr>
            <a:graphicFrameLocks noGrp="1"/>
          </p:cNvGraphicFramePr>
          <p:nvPr>
            <p:extLst>
              <p:ext uri="{D42A27DB-BD31-4B8C-83A1-F6EECF244321}">
                <p14:modId xmlns:p14="http://schemas.microsoft.com/office/powerpoint/2010/main" val="2640979860"/>
              </p:ext>
            </p:extLst>
          </p:nvPr>
        </p:nvGraphicFramePr>
        <p:xfrm>
          <a:off x="4364378" y="3163051"/>
          <a:ext cx="2133600" cy="1813560"/>
        </p:xfrm>
        <a:graphic>
          <a:graphicData uri="http://schemas.openxmlformats.org/drawingml/2006/table">
            <a:tbl>
              <a:tblPr>
                <a:tableStyleId>{306799F8-075E-4A3A-A7F6-7FBC6576F1A4}</a:tableStyleId>
              </a:tblPr>
              <a:tblGrid>
                <a:gridCol w="914400">
                  <a:extLst>
                    <a:ext uri="{9D8B030D-6E8A-4147-A177-3AD203B41FA5}">
                      <a16:colId xmlns:a16="http://schemas.microsoft.com/office/drawing/2014/main" val="3266807046"/>
                    </a:ext>
                  </a:extLst>
                </a:gridCol>
                <a:gridCol w="609600">
                  <a:extLst>
                    <a:ext uri="{9D8B030D-6E8A-4147-A177-3AD203B41FA5}">
                      <a16:colId xmlns:a16="http://schemas.microsoft.com/office/drawing/2014/main" val="3344221247"/>
                    </a:ext>
                  </a:extLst>
                </a:gridCol>
                <a:gridCol w="609600">
                  <a:extLst>
                    <a:ext uri="{9D8B030D-6E8A-4147-A177-3AD203B41FA5}">
                      <a16:colId xmlns:a16="http://schemas.microsoft.com/office/drawing/2014/main" val="2300893858"/>
                    </a:ext>
                  </a:extLst>
                </a:gridCol>
              </a:tblGrid>
              <a:tr h="182880">
                <a:tc>
                  <a:txBody>
                    <a:bodyPr/>
                    <a:lstStyle/>
                    <a:p>
                      <a:pPr algn="l" fontAlgn="b"/>
                      <a:r>
                        <a:rPr lang="en-IN" sz="1100" u="none" strike="noStrike">
                          <a:solidFill>
                            <a:schemeClr val="accent1"/>
                          </a:solidFill>
                          <a:effectLst/>
                        </a:rPr>
                        <a:t>Units Sold</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l" fontAlgn="b"/>
                      <a:r>
                        <a:rPr lang="en-IN" sz="1100" u="none" strike="noStrike">
                          <a:solidFill>
                            <a:schemeClr val="accent1"/>
                          </a:solidFill>
                          <a:effectLst/>
                        </a:rPr>
                        <a:t>lower bin</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l" fontAlgn="b"/>
                      <a:r>
                        <a:rPr lang="en-IN" sz="1100" u="none" strike="noStrike" dirty="0">
                          <a:solidFill>
                            <a:schemeClr val="accent1"/>
                          </a:solidFill>
                          <a:effectLst/>
                        </a:rPr>
                        <a:t>upper bin</a:t>
                      </a:r>
                      <a:endParaRPr lang="en-IN" sz="1100" b="0" i="0" u="none" strike="noStrike" dirty="0">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72428811"/>
                  </a:ext>
                </a:extLst>
              </a:tr>
              <a:tr h="182880">
                <a:tc>
                  <a:txBody>
                    <a:bodyPr/>
                    <a:lstStyle/>
                    <a:p>
                      <a:pPr algn="l" fontAlgn="b"/>
                      <a:r>
                        <a:rPr lang="en-IN" sz="1100" u="none" strike="noStrike">
                          <a:solidFill>
                            <a:schemeClr val="accent1"/>
                          </a:solidFill>
                          <a:effectLst/>
                        </a:rPr>
                        <a:t>0 to 500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dirty="0">
                          <a:solidFill>
                            <a:schemeClr val="accent1"/>
                          </a:solidFill>
                          <a:effectLst/>
                        </a:rPr>
                        <a:t>0</a:t>
                      </a:r>
                      <a:endParaRPr lang="en-IN" sz="1100" b="0" i="0" u="none" strike="noStrike" dirty="0">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500</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5551598"/>
                  </a:ext>
                </a:extLst>
              </a:tr>
              <a:tr h="182880">
                <a:tc>
                  <a:txBody>
                    <a:bodyPr/>
                    <a:lstStyle/>
                    <a:p>
                      <a:pPr algn="l" fontAlgn="b"/>
                      <a:r>
                        <a:rPr lang="en-IN" sz="1100" u="none" strike="noStrike">
                          <a:solidFill>
                            <a:schemeClr val="accent1"/>
                          </a:solidFill>
                          <a:effectLst/>
                        </a:rPr>
                        <a:t>500 to 1000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500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1000</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44847593"/>
                  </a:ext>
                </a:extLst>
              </a:tr>
              <a:tr h="182880">
                <a:tc>
                  <a:txBody>
                    <a:bodyPr/>
                    <a:lstStyle/>
                    <a:p>
                      <a:pPr algn="l" fontAlgn="b"/>
                      <a:r>
                        <a:rPr lang="en-IN" sz="1100" u="none" strike="noStrike">
                          <a:solidFill>
                            <a:schemeClr val="accent1"/>
                          </a:solidFill>
                          <a:effectLst/>
                        </a:rPr>
                        <a:t>1000 to 1500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1000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1500</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6204102"/>
                  </a:ext>
                </a:extLst>
              </a:tr>
              <a:tr h="190500">
                <a:tc>
                  <a:txBody>
                    <a:bodyPr/>
                    <a:lstStyle/>
                    <a:p>
                      <a:pPr algn="l" fontAlgn="b"/>
                      <a:r>
                        <a:rPr lang="en-IN" sz="1100" u="none" strike="noStrike">
                          <a:solidFill>
                            <a:schemeClr val="accent1"/>
                          </a:solidFill>
                          <a:effectLst/>
                        </a:rPr>
                        <a:t>1500 to 2000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1500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2000</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03128769"/>
                  </a:ext>
                </a:extLst>
              </a:tr>
              <a:tr h="182880">
                <a:tc>
                  <a:txBody>
                    <a:bodyPr/>
                    <a:lstStyle/>
                    <a:p>
                      <a:pPr algn="l" fontAlgn="b"/>
                      <a:r>
                        <a:rPr lang="en-IN" sz="1100" u="none" strike="noStrike">
                          <a:solidFill>
                            <a:schemeClr val="accent1"/>
                          </a:solidFill>
                          <a:effectLst/>
                        </a:rPr>
                        <a:t>2000 to 2500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2000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2500</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4462830"/>
                  </a:ext>
                </a:extLst>
              </a:tr>
              <a:tr h="182880">
                <a:tc>
                  <a:txBody>
                    <a:bodyPr/>
                    <a:lstStyle/>
                    <a:p>
                      <a:pPr algn="l" fontAlgn="b"/>
                      <a:r>
                        <a:rPr lang="en-IN" sz="1100" u="none" strike="noStrike">
                          <a:solidFill>
                            <a:schemeClr val="accent1"/>
                          </a:solidFill>
                          <a:effectLst/>
                        </a:rPr>
                        <a:t>2500 to 3000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2500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3000</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97450046"/>
                  </a:ext>
                </a:extLst>
              </a:tr>
              <a:tr h="182880">
                <a:tc>
                  <a:txBody>
                    <a:bodyPr/>
                    <a:lstStyle/>
                    <a:p>
                      <a:pPr algn="l" fontAlgn="b"/>
                      <a:r>
                        <a:rPr lang="en-IN" sz="1100" u="none" strike="noStrike">
                          <a:solidFill>
                            <a:schemeClr val="accent1"/>
                          </a:solidFill>
                          <a:effectLst/>
                        </a:rPr>
                        <a:t>3000 to 4000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3000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3500</a:t>
                      </a:r>
                      <a:endParaRPr lang="en-IN" sz="1100" b="0" i="0" u="none" strike="noStrike">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21791017"/>
                  </a:ext>
                </a:extLst>
              </a:tr>
              <a:tr h="182880">
                <a:tc>
                  <a:txBody>
                    <a:bodyPr/>
                    <a:lstStyle/>
                    <a:p>
                      <a:pPr algn="l" fontAlgn="b"/>
                      <a:r>
                        <a:rPr lang="en-IN" sz="1100" u="none" strike="noStrike">
                          <a:solidFill>
                            <a:schemeClr val="accent1"/>
                          </a:solidFill>
                          <a:effectLst/>
                        </a:rPr>
                        <a:t>4000 and more</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chemeClr val="accent1"/>
                          </a:solidFill>
                          <a:effectLst/>
                        </a:rPr>
                        <a:t>4000</a:t>
                      </a:r>
                      <a:endParaRPr lang="en-IN" sz="1100" b="0" i="0" u="none" strike="noStrike">
                        <a:solidFill>
                          <a:schemeClr val="accent1"/>
                        </a:solidFill>
                        <a:effectLst/>
                        <a:latin typeface="Calibri" panose="020F0502020204030204" pitchFamily="34" charset="0"/>
                      </a:endParaRPr>
                    </a:p>
                  </a:txBody>
                  <a:tcPr marL="7620" marR="7620" marT="7620" marB="0" anchor="b"/>
                </a:tc>
                <a:tc>
                  <a:txBody>
                    <a:bodyPr/>
                    <a:lstStyle/>
                    <a:p>
                      <a:pPr algn="l" fontAlgn="b"/>
                      <a:endParaRPr lang="en-IN" sz="1100" b="0" i="0" u="none" strike="noStrike" dirty="0">
                        <a:solidFill>
                          <a:schemeClr val="accent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83758506"/>
                  </a:ext>
                </a:extLst>
              </a:tr>
            </a:tbl>
          </a:graphicData>
        </a:graphic>
      </p:graphicFrame>
      <p:graphicFrame>
        <p:nvGraphicFramePr>
          <p:cNvPr id="6" name="Chart 5">
            <a:extLst>
              <a:ext uri="{FF2B5EF4-FFF2-40B4-BE49-F238E27FC236}">
                <a16:creationId xmlns:a16="http://schemas.microsoft.com/office/drawing/2014/main" id="{BC83F01E-B6EB-42A1-8E91-67CE2AF89E86}"/>
              </a:ext>
            </a:extLst>
          </p:cNvPr>
          <p:cNvGraphicFramePr>
            <a:graphicFrameLocks/>
          </p:cNvGraphicFramePr>
          <p:nvPr>
            <p:extLst>
              <p:ext uri="{D42A27DB-BD31-4B8C-83A1-F6EECF244321}">
                <p14:modId xmlns:p14="http://schemas.microsoft.com/office/powerpoint/2010/main" val="940702180"/>
              </p:ext>
            </p:extLst>
          </p:nvPr>
        </p:nvGraphicFramePr>
        <p:xfrm>
          <a:off x="2529545" y="1263805"/>
          <a:ext cx="6153538" cy="169020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a:solidFill>
                  <a:srgbClr val="04A57E"/>
                </a:solidFill>
                <a:latin typeface="Montserrat"/>
                <a:ea typeface="Montserrat"/>
                <a:cs typeface="Montserrat"/>
                <a:sym typeface="Montserrat"/>
              </a:rPr>
              <a:t>Graphical Analysis using Excel</a:t>
            </a:r>
            <a:endParaRPr sz="1800" b="1">
              <a:solidFill>
                <a:srgbClr val="04A57E"/>
              </a:solidFill>
              <a:latin typeface="Montserrat"/>
              <a:ea typeface="Montserrat"/>
              <a:cs typeface="Montserrat"/>
              <a:sym typeface="Montserrat"/>
            </a:endParaRPr>
          </a:p>
        </p:txBody>
      </p:sp>
      <p:sp>
        <p:nvSpPr>
          <p:cNvPr id="93" name="Google Shape;93;p19"/>
          <p:cNvSpPr txBox="1">
            <a:spLocks noGrp="1"/>
          </p:cNvSpPr>
          <p:nvPr>
            <p:ph type="body" idx="1"/>
          </p:nvPr>
        </p:nvSpPr>
        <p:spPr>
          <a:xfrm>
            <a:off x="311700" y="802888"/>
            <a:ext cx="8520600" cy="4065837"/>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r>
              <a:rPr lang="en-GB" sz="1600" b="1" spc="50" dirty="0">
                <a:ln w="9525" cmpd="sng">
                  <a:solidFill>
                    <a:schemeClr val="accent1"/>
                  </a:solidFill>
                  <a:prstDash val="solid"/>
                </a:ln>
                <a:solidFill>
                  <a:srgbClr val="70AD47">
                    <a:tint val="1000"/>
                  </a:srgbClr>
                </a:solidFill>
                <a:effectLst>
                  <a:glow rad="38100">
                    <a:schemeClr val="accent1">
                      <a:alpha val="40000"/>
                    </a:schemeClr>
                  </a:glow>
                </a:effectLst>
                <a:latin typeface="Montserrat"/>
                <a:ea typeface="Montserrat"/>
                <a:cs typeface="Montserrat"/>
                <a:sym typeface="Montserrat"/>
              </a:rPr>
              <a:t>"Visualizing Insights: Harnessing the Power of Excel for Graphical Analysis"</a:t>
            </a:r>
            <a:endParaRPr sz="1600" b="1" spc="50" dirty="0">
              <a:ln w="9525" cmpd="sng">
                <a:solidFill>
                  <a:schemeClr val="accent1"/>
                </a:solidFill>
                <a:prstDash val="solid"/>
              </a:ln>
              <a:solidFill>
                <a:srgbClr val="70AD47">
                  <a:tint val="1000"/>
                </a:srgbClr>
              </a:solidFill>
              <a:effectLst>
                <a:glow rad="38100">
                  <a:schemeClr val="accent1">
                    <a:alpha val="40000"/>
                  </a:schemeClr>
                </a:glow>
              </a:effectLst>
              <a:latin typeface="Montserrat"/>
              <a:ea typeface="Montserrat"/>
              <a:cs typeface="Montserrat"/>
              <a:sym typeface="Montserrat"/>
            </a:endParaRPr>
          </a:p>
        </p:txBody>
      </p:sp>
      <p:pic>
        <p:nvPicPr>
          <p:cNvPr id="8" name="Picture 7">
            <a:extLst>
              <a:ext uri="{FF2B5EF4-FFF2-40B4-BE49-F238E27FC236}">
                <a16:creationId xmlns:a16="http://schemas.microsoft.com/office/drawing/2014/main" id="{36C03C62-EECA-6A11-BAE9-C766EF7CACF0}"/>
              </a:ext>
            </a:extLst>
          </p:cNvPr>
          <p:cNvPicPr>
            <a:picLocks noChangeAspect="1"/>
          </p:cNvPicPr>
          <p:nvPr/>
        </p:nvPicPr>
        <p:blipFill>
          <a:blip r:embed="rId3"/>
          <a:stretch>
            <a:fillRect/>
          </a:stretch>
        </p:blipFill>
        <p:spPr>
          <a:xfrm>
            <a:off x="145301" y="1194381"/>
            <a:ext cx="4114465" cy="2136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4AFF623E-FCDE-3718-E132-E58B50E6456C}"/>
              </a:ext>
            </a:extLst>
          </p:cNvPr>
          <p:cNvPicPr>
            <a:picLocks noChangeAspect="1"/>
          </p:cNvPicPr>
          <p:nvPr/>
        </p:nvPicPr>
        <p:blipFill>
          <a:blip r:embed="rId4"/>
          <a:stretch>
            <a:fillRect/>
          </a:stretch>
        </p:blipFill>
        <p:spPr>
          <a:xfrm>
            <a:off x="4334107" y="1194381"/>
            <a:ext cx="4498193" cy="2136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19608604-2953-B118-1307-E239547DA7E4}"/>
              </a:ext>
            </a:extLst>
          </p:cNvPr>
          <p:cNvPicPr>
            <a:picLocks noChangeAspect="1"/>
          </p:cNvPicPr>
          <p:nvPr/>
        </p:nvPicPr>
        <p:blipFill>
          <a:blip r:embed="rId5"/>
          <a:stretch>
            <a:fillRect/>
          </a:stretch>
        </p:blipFill>
        <p:spPr>
          <a:xfrm>
            <a:off x="145301" y="3166945"/>
            <a:ext cx="4114465" cy="18484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97EEACE2-B508-6FCA-792B-E344EFE47F39}"/>
              </a:ext>
            </a:extLst>
          </p:cNvPr>
          <p:cNvPicPr>
            <a:picLocks noChangeAspect="1"/>
          </p:cNvPicPr>
          <p:nvPr/>
        </p:nvPicPr>
        <p:blipFill>
          <a:blip r:embed="rId6"/>
          <a:stretch>
            <a:fillRect/>
          </a:stretch>
        </p:blipFill>
        <p:spPr>
          <a:xfrm>
            <a:off x="4334107" y="3404839"/>
            <a:ext cx="4498193" cy="1680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147234" y="1"/>
            <a:ext cx="7454686" cy="6734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4200"/>
              <a:buNone/>
            </a:pPr>
            <a:r>
              <a:rPr lang="en-GB" sz="1800" b="1" dirty="0">
                <a:solidFill>
                  <a:srgbClr val="04A57E"/>
                </a:solidFill>
                <a:latin typeface="Montserrat"/>
                <a:ea typeface="Montserrat"/>
                <a:cs typeface="Montserrat"/>
                <a:sym typeface="Montserrat"/>
              </a:rPr>
              <a:t>Successful Importing of Data and Basic SQL Queries in SQL Workbench</a:t>
            </a:r>
            <a:endParaRPr sz="1800" b="1" dirty="0">
              <a:solidFill>
                <a:srgbClr val="04A57E"/>
              </a:solidFill>
              <a:latin typeface="Montserrat"/>
              <a:ea typeface="Montserrat"/>
              <a:cs typeface="Montserrat"/>
              <a:sym typeface="Montserrat"/>
            </a:endParaRPr>
          </a:p>
        </p:txBody>
      </p:sp>
      <p:sp>
        <p:nvSpPr>
          <p:cNvPr id="99" name="Google Shape;99;p20"/>
          <p:cNvSpPr txBox="1">
            <a:spLocks noGrp="1"/>
          </p:cNvSpPr>
          <p:nvPr>
            <p:ph type="body" idx="1"/>
          </p:nvPr>
        </p:nvSpPr>
        <p:spPr>
          <a:xfrm>
            <a:off x="311700" y="796084"/>
            <a:ext cx="8520600" cy="408814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1E115AB6-89AF-4C59-9BDF-5AE2FFF35CF8}"/>
              </a:ext>
            </a:extLst>
          </p:cNvPr>
          <p:cNvPicPr>
            <a:picLocks noChangeAspect="1"/>
          </p:cNvPicPr>
          <p:nvPr/>
        </p:nvPicPr>
        <p:blipFill>
          <a:blip r:embed="rId3"/>
          <a:stretch>
            <a:fillRect/>
          </a:stretch>
        </p:blipFill>
        <p:spPr>
          <a:xfrm>
            <a:off x="-1" y="988756"/>
            <a:ext cx="4392845" cy="2088995"/>
          </a:xfrm>
          <a:prstGeom prst="rect">
            <a:avLst/>
          </a:prstGeom>
        </p:spPr>
      </p:pic>
      <p:pic>
        <p:nvPicPr>
          <p:cNvPr id="7" name="Picture 6">
            <a:extLst>
              <a:ext uri="{FF2B5EF4-FFF2-40B4-BE49-F238E27FC236}">
                <a16:creationId xmlns:a16="http://schemas.microsoft.com/office/drawing/2014/main" id="{F616D295-379E-967E-F13D-9DCE19A503DB}"/>
              </a:ext>
            </a:extLst>
          </p:cNvPr>
          <p:cNvPicPr>
            <a:picLocks noChangeAspect="1"/>
          </p:cNvPicPr>
          <p:nvPr/>
        </p:nvPicPr>
        <p:blipFill>
          <a:blip r:embed="rId4"/>
          <a:stretch>
            <a:fillRect/>
          </a:stretch>
        </p:blipFill>
        <p:spPr>
          <a:xfrm>
            <a:off x="4392844" y="1042331"/>
            <a:ext cx="4663921" cy="2088995"/>
          </a:xfrm>
          <a:prstGeom prst="rect">
            <a:avLst/>
          </a:prstGeom>
        </p:spPr>
      </p:pic>
      <p:pic>
        <p:nvPicPr>
          <p:cNvPr id="9" name="Picture 8">
            <a:extLst>
              <a:ext uri="{FF2B5EF4-FFF2-40B4-BE49-F238E27FC236}">
                <a16:creationId xmlns:a16="http://schemas.microsoft.com/office/drawing/2014/main" id="{E9F6C360-08BF-1429-9180-AC721D027A16}"/>
              </a:ext>
            </a:extLst>
          </p:cNvPr>
          <p:cNvPicPr>
            <a:picLocks noChangeAspect="1"/>
          </p:cNvPicPr>
          <p:nvPr/>
        </p:nvPicPr>
        <p:blipFill>
          <a:blip r:embed="rId5"/>
          <a:stretch>
            <a:fillRect/>
          </a:stretch>
        </p:blipFill>
        <p:spPr>
          <a:xfrm>
            <a:off x="0" y="3077751"/>
            <a:ext cx="4392844" cy="2088995"/>
          </a:xfrm>
          <a:prstGeom prst="rect">
            <a:avLst/>
          </a:prstGeom>
        </p:spPr>
      </p:pic>
      <p:pic>
        <p:nvPicPr>
          <p:cNvPr id="11" name="Picture 10">
            <a:extLst>
              <a:ext uri="{FF2B5EF4-FFF2-40B4-BE49-F238E27FC236}">
                <a16:creationId xmlns:a16="http://schemas.microsoft.com/office/drawing/2014/main" id="{4573AA35-037B-A169-3FE5-9AACE850B9A5}"/>
              </a:ext>
            </a:extLst>
          </p:cNvPr>
          <p:cNvPicPr>
            <a:picLocks noChangeAspect="1"/>
          </p:cNvPicPr>
          <p:nvPr/>
        </p:nvPicPr>
        <p:blipFill>
          <a:blip r:embed="rId6"/>
          <a:stretch>
            <a:fillRect/>
          </a:stretch>
        </p:blipFill>
        <p:spPr>
          <a:xfrm>
            <a:off x="4392844" y="3184901"/>
            <a:ext cx="4663921" cy="1950849"/>
          </a:xfrm>
          <a:prstGeom prst="rect">
            <a:avLst/>
          </a:prstGeom>
        </p:spPr>
      </p:pic>
      <p:sp>
        <p:nvSpPr>
          <p:cNvPr id="12" name="Rectangle: Rounded Corners 11">
            <a:extLst>
              <a:ext uri="{FF2B5EF4-FFF2-40B4-BE49-F238E27FC236}">
                <a16:creationId xmlns:a16="http://schemas.microsoft.com/office/drawing/2014/main" id="{4F6DDB3E-2A41-D7FF-F584-0D528B1CD240}"/>
              </a:ext>
            </a:extLst>
          </p:cNvPr>
          <p:cNvSpPr/>
          <p:nvPr/>
        </p:nvSpPr>
        <p:spPr>
          <a:xfrm>
            <a:off x="1030637" y="780585"/>
            <a:ext cx="3301139" cy="1156703"/>
          </a:xfrm>
          <a:prstGeom prst="roundRect">
            <a:avLst/>
          </a:prstGeom>
          <a:solidFill>
            <a:schemeClr val="tx2">
              <a:lumMod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b="1" i="0" dirty="0">
                <a:solidFill>
                  <a:schemeClr val="tx2">
                    <a:lumMod val="10000"/>
                  </a:schemeClr>
                </a:solidFill>
                <a:effectLst/>
                <a:latin typeface="Calibri" panose="020F0502020204030204" pitchFamily="34" charset="0"/>
                <a:ea typeface="Calibri" panose="020F0502020204030204" pitchFamily="34" charset="0"/>
                <a:cs typeface="Calibri" panose="020F0502020204030204" pitchFamily="34" charset="0"/>
              </a:rPr>
              <a:t>Our successful import of data into SQL Workbench database and execution of basic SQL queries have empowered us to analyze and manipulate data effectively. By utilizing the various SQL clauses and functions, we were able to retrieve specific data, apply filtering, sorting, aggregation, and grouping, thus gaining valuable insights from our database. This accomplishment enables us to further explore the data and make informed decisions based on our analysis.</a:t>
            </a:r>
            <a:endParaRPr lang="en-IN" sz="900" b="1"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61993" y="-1"/>
            <a:ext cx="7516678" cy="7206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rgbClr val="04A57E"/>
                </a:solidFill>
                <a:latin typeface="Montserrat"/>
                <a:ea typeface="Montserrat"/>
                <a:cs typeface="Montserrat"/>
                <a:sym typeface="Montserrat"/>
              </a:rPr>
              <a:t>Unlocking Insights: Mastering the Import of SQL Database Data into Power BI</a:t>
            </a:r>
            <a:endParaRPr sz="1800" b="1" dirty="0">
              <a:solidFill>
                <a:srgbClr val="04A57E"/>
              </a:solidFill>
              <a:latin typeface="Montserrat"/>
              <a:ea typeface="Montserrat"/>
              <a:cs typeface="Montserrat"/>
              <a:sym typeface="Montserrat"/>
            </a:endParaRPr>
          </a:p>
        </p:txBody>
      </p:sp>
      <p:sp>
        <p:nvSpPr>
          <p:cNvPr id="105" name="Google Shape;105;p21"/>
          <p:cNvSpPr txBox="1">
            <a:spLocks noGrp="1"/>
          </p:cNvSpPr>
          <p:nvPr>
            <p:ph type="body" idx="1"/>
          </p:nvPr>
        </p:nvSpPr>
        <p:spPr>
          <a:xfrm>
            <a:off x="311700" y="1115878"/>
            <a:ext cx="8520600" cy="3752847"/>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1A19D709-2BEA-A32E-D22B-E0F61311C72E}"/>
              </a:ext>
            </a:extLst>
          </p:cNvPr>
          <p:cNvPicPr>
            <a:picLocks noChangeAspect="1"/>
          </p:cNvPicPr>
          <p:nvPr/>
        </p:nvPicPr>
        <p:blipFill>
          <a:blip r:embed="rId3"/>
          <a:stretch>
            <a:fillRect/>
          </a:stretch>
        </p:blipFill>
        <p:spPr>
          <a:xfrm>
            <a:off x="311697" y="2936930"/>
            <a:ext cx="4337793" cy="1931795"/>
          </a:xfrm>
          <a:prstGeom prst="rect">
            <a:avLst/>
          </a:prstGeom>
        </p:spPr>
      </p:pic>
      <p:pic>
        <p:nvPicPr>
          <p:cNvPr id="5" name="Picture 4">
            <a:extLst>
              <a:ext uri="{FF2B5EF4-FFF2-40B4-BE49-F238E27FC236}">
                <a16:creationId xmlns:a16="http://schemas.microsoft.com/office/drawing/2014/main" id="{0C349564-E9F6-423C-1517-915DC9AE41AA}"/>
              </a:ext>
            </a:extLst>
          </p:cNvPr>
          <p:cNvPicPr>
            <a:picLocks noChangeAspect="1"/>
          </p:cNvPicPr>
          <p:nvPr/>
        </p:nvPicPr>
        <p:blipFill>
          <a:blip r:embed="rId4"/>
          <a:stretch>
            <a:fillRect/>
          </a:stretch>
        </p:blipFill>
        <p:spPr>
          <a:xfrm>
            <a:off x="311697" y="1131376"/>
            <a:ext cx="4337793" cy="1805554"/>
          </a:xfrm>
          <a:prstGeom prst="rect">
            <a:avLst/>
          </a:prstGeom>
        </p:spPr>
      </p:pic>
      <p:pic>
        <p:nvPicPr>
          <p:cNvPr id="9" name="Picture 8">
            <a:extLst>
              <a:ext uri="{FF2B5EF4-FFF2-40B4-BE49-F238E27FC236}">
                <a16:creationId xmlns:a16="http://schemas.microsoft.com/office/drawing/2014/main" id="{EBDD22D2-BF28-B983-6876-8D837BA0A2EE}"/>
              </a:ext>
            </a:extLst>
          </p:cNvPr>
          <p:cNvPicPr>
            <a:picLocks noChangeAspect="1"/>
          </p:cNvPicPr>
          <p:nvPr/>
        </p:nvPicPr>
        <p:blipFill>
          <a:blip r:embed="rId5"/>
          <a:stretch>
            <a:fillRect/>
          </a:stretch>
        </p:blipFill>
        <p:spPr>
          <a:xfrm>
            <a:off x="4649490" y="2293620"/>
            <a:ext cx="4182810" cy="2575105"/>
          </a:xfrm>
          <a:prstGeom prst="rect">
            <a:avLst/>
          </a:prstGeom>
        </p:spPr>
      </p:pic>
      <p:sp>
        <p:nvSpPr>
          <p:cNvPr id="10" name="Rectangle: Single Corner Rounded 9">
            <a:extLst>
              <a:ext uri="{FF2B5EF4-FFF2-40B4-BE49-F238E27FC236}">
                <a16:creationId xmlns:a16="http://schemas.microsoft.com/office/drawing/2014/main" id="{1323908C-4522-FDFF-849D-5750D9C0147B}"/>
              </a:ext>
            </a:extLst>
          </p:cNvPr>
          <p:cNvSpPr/>
          <p:nvPr/>
        </p:nvSpPr>
        <p:spPr>
          <a:xfrm>
            <a:off x="4649490" y="1131376"/>
            <a:ext cx="4182810" cy="1162244"/>
          </a:xfrm>
          <a:prstGeom prst="round1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i="0" dirty="0">
                <a:solidFill>
                  <a:schemeClr val="accent1"/>
                </a:solidFill>
                <a:effectLst/>
                <a:latin typeface="Segoe UI Variable Small Semibol" pitchFamily="2" charset="0"/>
              </a:rPr>
              <a:t>Importing data from a SQL database to Power BI involves establishing a connection, selecting tables/views, applying transformations, optimizing performance, scheduling refresh, ensuring data security, validating the data, and publishing the reports. This process enables users to leverage Power BI's capabilities for data visualization and analysis, enhancing decision-making.</a:t>
            </a:r>
            <a:endParaRPr lang="en-IN" sz="1050" b="1" dirty="0">
              <a:solidFill>
                <a:schemeClr val="accent1"/>
              </a:solidFill>
              <a:latin typeface="Segoe UI Variable Small Semibol"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162732" y="0"/>
            <a:ext cx="7493431" cy="762925"/>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GB" sz="1800" b="1" dirty="0">
                <a:solidFill>
                  <a:srgbClr val="04A57E"/>
                </a:solidFill>
                <a:latin typeface="Montserrat"/>
                <a:ea typeface="Montserrat"/>
                <a:cs typeface="Montserrat"/>
                <a:sym typeface="Montserrat"/>
              </a:rPr>
              <a:t>Power BI Dashboard and Analysis: Unleashing Data Insights for Powerful Presentations</a:t>
            </a:r>
            <a:endParaRPr sz="1800" b="1" dirty="0">
              <a:solidFill>
                <a:srgbClr val="04A57E"/>
              </a:solidFill>
              <a:latin typeface="Montserrat"/>
              <a:ea typeface="Montserrat"/>
              <a:cs typeface="Montserrat"/>
              <a:sym typeface="Montserrat"/>
            </a:endParaRPr>
          </a:p>
        </p:txBody>
      </p:sp>
      <p:sp>
        <p:nvSpPr>
          <p:cNvPr id="112" name="Google Shape;112;p22"/>
          <p:cNvSpPr txBox="1">
            <a:spLocks noGrp="1"/>
          </p:cNvSpPr>
          <p:nvPr>
            <p:ph type="body" idx="1"/>
          </p:nvPr>
        </p:nvSpPr>
        <p:spPr>
          <a:xfrm>
            <a:off x="162731" y="821410"/>
            <a:ext cx="8810787" cy="4047315"/>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endParaRPr lang="en-GB"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lang="en-IN"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sp>
        <p:nvSpPr>
          <p:cNvPr id="3" name="Speech Bubble: Rectangle 2">
            <a:extLst>
              <a:ext uri="{FF2B5EF4-FFF2-40B4-BE49-F238E27FC236}">
                <a16:creationId xmlns:a16="http://schemas.microsoft.com/office/drawing/2014/main" id="{B64EFAA3-161C-0B2E-D99E-BB73DA10ECCF}"/>
              </a:ext>
            </a:extLst>
          </p:cNvPr>
          <p:cNvSpPr/>
          <p:nvPr/>
        </p:nvSpPr>
        <p:spPr>
          <a:xfrm>
            <a:off x="263471" y="891154"/>
            <a:ext cx="8562814" cy="829158"/>
          </a:xfrm>
          <a:prstGeom prst="wedgeRectCallout">
            <a:avLst/>
          </a:prstGeom>
          <a:solidFill>
            <a:schemeClr val="tx2"/>
          </a:solidFill>
          <a:ln>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b="1" dirty="0">
                <a:solidFill>
                  <a:schemeClr val="accent1"/>
                </a:solidFill>
                <a:latin typeface="Georgia" panose="02040502050405020303" pitchFamily="18" charset="0"/>
              </a:rPr>
              <a:t>A Power BI dashboard is an invaluable tool for analyzing and visualizing financial sales data. By utilizing Power BI's capabilities, businesses can gain valuable insights into their sales performance, identify trends, and make data-driven decisions to drive growth and profitability</a:t>
            </a:r>
            <a:endParaRPr lang="en-IN" sz="1300" b="1" dirty="0">
              <a:solidFill>
                <a:schemeClr val="accent1"/>
              </a:solidFill>
              <a:latin typeface="Georgia" panose="02040502050405020303" pitchFamily="18" charset="0"/>
            </a:endParaRPr>
          </a:p>
        </p:txBody>
      </p:sp>
      <p:pic>
        <p:nvPicPr>
          <p:cNvPr id="5" name="Picture 4">
            <a:extLst>
              <a:ext uri="{FF2B5EF4-FFF2-40B4-BE49-F238E27FC236}">
                <a16:creationId xmlns:a16="http://schemas.microsoft.com/office/drawing/2014/main" id="{8FCE4F5E-27BA-6983-270F-2A2194637801}"/>
              </a:ext>
            </a:extLst>
          </p:cNvPr>
          <p:cNvPicPr>
            <a:picLocks noChangeAspect="1"/>
          </p:cNvPicPr>
          <p:nvPr/>
        </p:nvPicPr>
        <p:blipFill>
          <a:blip r:embed="rId3"/>
          <a:stretch>
            <a:fillRect/>
          </a:stretch>
        </p:blipFill>
        <p:spPr>
          <a:xfrm>
            <a:off x="162730" y="1875295"/>
            <a:ext cx="8810787" cy="31539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67805"/>
            <a:ext cx="7251473" cy="6296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rgbClr val="04A57E"/>
                </a:solidFill>
                <a:latin typeface="Montserrat"/>
                <a:ea typeface="Montserrat"/>
                <a:cs typeface="Montserrat"/>
                <a:sym typeface="Montserrat"/>
              </a:rPr>
              <a:t>Comprehensive Analysis Report: Decoding Key Trends and Patterns</a:t>
            </a:r>
            <a:endParaRPr sz="1800" b="1" dirty="0">
              <a:solidFill>
                <a:srgbClr val="04A57E"/>
              </a:solidFill>
              <a:latin typeface="Montserrat"/>
              <a:ea typeface="Montserrat"/>
              <a:cs typeface="Montserrat"/>
              <a:sym typeface="Montserrat"/>
            </a:endParaRPr>
          </a:p>
        </p:txBody>
      </p:sp>
      <p:sp>
        <p:nvSpPr>
          <p:cNvPr id="119" name="Google Shape;119;p23"/>
          <p:cNvSpPr txBox="1">
            <a:spLocks noGrp="1"/>
          </p:cNvSpPr>
          <p:nvPr>
            <p:ph type="body" idx="1"/>
          </p:nvPr>
        </p:nvSpPr>
        <p:spPr>
          <a:xfrm>
            <a:off x="116237" y="751668"/>
            <a:ext cx="8919275" cy="4324027"/>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800"/>
              <a:buFont typeface="Courier New" panose="02070309020205020404" pitchFamily="49" charset="0"/>
              <a:buChar char="o"/>
            </a:pPr>
            <a:r>
              <a:rPr lang="en-GB" sz="1100" b="1" dirty="0">
                <a:latin typeface="Georgia" panose="02040502050405020303" pitchFamily="18" charset="0"/>
                <a:ea typeface="Gadugi" panose="020B0502040204020203" pitchFamily="34" charset="0"/>
                <a:cs typeface="Dubai Medium" panose="020B0603030403030204" pitchFamily="34" charset="-78"/>
                <a:sym typeface="Montserrat"/>
              </a:rPr>
              <a:t>The analysis of the profit data reveals interesting insights about different countries and channels. Among the countries, Canada emerges as the most profitable market, generating a total profit of $3,529,228.89. France and Germany follow closely with profits of $3,781,020.78 and $3,680,388.82, respectively. Mexico and the United States of America had relatively lower profits, with $2,907,523.11 and $2,995,540.67, respectively.</a:t>
            </a:r>
          </a:p>
          <a:p>
            <a:pPr marL="171450" lvl="0" indent="-171450" algn="l" rtl="0">
              <a:lnSpc>
                <a:spcPct val="100000"/>
              </a:lnSpc>
              <a:spcBef>
                <a:spcPts val="0"/>
              </a:spcBef>
              <a:spcAft>
                <a:spcPts val="0"/>
              </a:spcAft>
              <a:buSzPts val="1800"/>
              <a:buFont typeface="Courier New" panose="02070309020205020404" pitchFamily="49" charset="0"/>
              <a:buChar char="o"/>
            </a:pPr>
            <a:endParaRPr lang="en-GB" sz="1100" b="1" dirty="0">
              <a:latin typeface="Georgia" panose="02040502050405020303" pitchFamily="18" charset="0"/>
              <a:ea typeface="Gadugi" panose="020B0502040204020203" pitchFamily="34" charset="0"/>
              <a:cs typeface="Dubai Medium" panose="020B0603030403030204" pitchFamily="34" charset="-78"/>
              <a:sym typeface="Montserrat"/>
            </a:endParaRPr>
          </a:p>
          <a:p>
            <a:pPr marL="171450" lvl="0" indent="-171450" algn="l" rtl="0">
              <a:lnSpc>
                <a:spcPct val="100000"/>
              </a:lnSpc>
              <a:spcBef>
                <a:spcPts val="0"/>
              </a:spcBef>
              <a:spcAft>
                <a:spcPts val="0"/>
              </a:spcAft>
              <a:buSzPts val="1800"/>
              <a:buFont typeface="Courier New" panose="02070309020205020404" pitchFamily="49" charset="0"/>
              <a:buChar char="o"/>
            </a:pPr>
            <a:r>
              <a:rPr lang="en-GB" sz="1100" b="1" dirty="0">
                <a:latin typeface="Georgia" panose="02040502050405020303" pitchFamily="18" charset="0"/>
                <a:ea typeface="Gadugi" panose="020B0502040204020203" pitchFamily="34" charset="0"/>
                <a:cs typeface="Dubai Medium" panose="020B0603030403030204" pitchFamily="34" charset="-78"/>
                <a:sym typeface="Montserrat"/>
              </a:rPr>
              <a:t>When considering profitability by channel, the Government channel stands out as the most lucrative, accounting for a significant profit of $11,388,173.17. The Small Business channel also performs well, generating a profit of $4,143,168.50. However, the Enterprise and Midmarket channels experienced losses, with profits of -$614,545.63 and $660,103.08, respectively. The Channel Partners channel achieved moderate success with a profit of $1,316,803.14.</a:t>
            </a:r>
          </a:p>
          <a:p>
            <a:pPr marL="171450" lvl="0" indent="-171450" algn="l" rtl="0">
              <a:lnSpc>
                <a:spcPct val="100000"/>
              </a:lnSpc>
              <a:spcBef>
                <a:spcPts val="0"/>
              </a:spcBef>
              <a:spcAft>
                <a:spcPts val="0"/>
              </a:spcAft>
              <a:buSzPts val="1800"/>
              <a:buFont typeface="Courier New" panose="02070309020205020404" pitchFamily="49" charset="0"/>
              <a:buChar char="o"/>
            </a:pPr>
            <a:endParaRPr lang="en-GB" sz="1100" b="1" dirty="0">
              <a:latin typeface="Georgia" panose="02040502050405020303" pitchFamily="18" charset="0"/>
              <a:ea typeface="Gadugi" panose="020B0502040204020203" pitchFamily="34" charset="0"/>
              <a:cs typeface="Dubai Medium" panose="020B0603030403030204" pitchFamily="34" charset="-78"/>
              <a:sym typeface="Montserrat"/>
            </a:endParaRPr>
          </a:p>
          <a:p>
            <a:pPr marL="171450" lvl="0" indent="-171450" algn="l" rtl="0">
              <a:lnSpc>
                <a:spcPct val="100000"/>
              </a:lnSpc>
              <a:spcBef>
                <a:spcPts val="0"/>
              </a:spcBef>
              <a:spcAft>
                <a:spcPts val="0"/>
              </a:spcAft>
              <a:buSzPts val="1800"/>
              <a:buFont typeface="Courier New" panose="02070309020205020404" pitchFamily="49" charset="0"/>
              <a:buChar char="o"/>
            </a:pPr>
            <a:r>
              <a:rPr lang="en-GB" sz="1100" b="1" dirty="0">
                <a:latin typeface="Georgia" panose="02040502050405020303" pitchFamily="18" charset="0"/>
                <a:ea typeface="Gadugi" panose="020B0502040204020203" pitchFamily="34" charset="0"/>
                <a:cs typeface="Dubai Medium" panose="020B0603030403030204" pitchFamily="34" charset="-78"/>
                <a:sym typeface="Montserrat"/>
              </a:rPr>
              <a:t>Examining the sales and cost of goods sold (COGS) data by country, it becomes evident that the United States of America takes the lead in sales with a substantial figure of $25,029,830.17. Canada follows closely behind with $24,887,654.89 in sales. In terms of COGS, the United States of America also tops the list, incurring costs of $22,034,289.50. France and Germany show respectable sales and COGS figures, while Mexico reports relatively lower numbers.</a:t>
            </a:r>
          </a:p>
          <a:p>
            <a:pPr marL="171450" lvl="0" indent="-171450" algn="l" rtl="0">
              <a:lnSpc>
                <a:spcPct val="100000"/>
              </a:lnSpc>
              <a:spcBef>
                <a:spcPts val="0"/>
              </a:spcBef>
              <a:spcAft>
                <a:spcPts val="0"/>
              </a:spcAft>
              <a:buSzPts val="1800"/>
              <a:buFont typeface="Courier New" panose="02070309020205020404" pitchFamily="49" charset="0"/>
              <a:buChar char="o"/>
            </a:pPr>
            <a:endParaRPr lang="en-GB" sz="1100" b="1" dirty="0">
              <a:latin typeface="Georgia" panose="02040502050405020303" pitchFamily="18" charset="0"/>
              <a:ea typeface="Gadugi" panose="020B0502040204020203" pitchFamily="34" charset="0"/>
              <a:cs typeface="Dubai Medium" panose="020B0603030403030204" pitchFamily="34" charset="-78"/>
              <a:sym typeface="Montserrat"/>
            </a:endParaRPr>
          </a:p>
          <a:p>
            <a:pPr marL="171450" lvl="0" indent="-171450" algn="l" rtl="0">
              <a:lnSpc>
                <a:spcPct val="100000"/>
              </a:lnSpc>
              <a:spcBef>
                <a:spcPts val="0"/>
              </a:spcBef>
              <a:spcAft>
                <a:spcPts val="0"/>
              </a:spcAft>
              <a:buSzPts val="1800"/>
              <a:buFont typeface="Courier New" panose="02070309020205020404" pitchFamily="49" charset="0"/>
              <a:buChar char="o"/>
            </a:pPr>
            <a:r>
              <a:rPr lang="en-GB" sz="1100" b="1" dirty="0">
                <a:latin typeface="Georgia" panose="02040502050405020303" pitchFamily="18" charset="0"/>
                <a:ea typeface="Gadugi" panose="020B0502040204020203" pitchFamily="34" charset="0"/>
                <a:cs typeface="Dubai Medium" panose="020B0603030403030204" pitchFamily="34" charset="-78"/>
                <a:sym typeface="Montserrat"/>
              </a:rPr>
              <a:t>Analyzing the COGS and discounts by country, it is notable that the United States of America again has the highest COGS at $22,034,289.50, followed by Canada at $21,358,426. France and Germany exhibit lower COGS figures, while Mexico reports the lowest COGS. The United States of America also leads in discounts, with a total of $2,239,527.84. France and Germany rank second and third in terms of discounts offered.</a:t>
            </a:r>
          </a:p>
          <a:p>
            <a:pPr marL="171450" lvl="0" indent="-171450" algn="l" rtl="0">
              <a:lnSpc>
                <a:spcPct val="100000"/>
              </a:lnSpc>
              <a:spcBef>
                <a:spcPts val="0"/>
              </a:spcBef>
              <a:spcAft>
                <a:spcPts val="0"/>
              </a:spcAft>
              <a:buSzPts val="1800"/>
              <a:buFont typeface="Courier New" panose="02070309020205020404" pitchFamily="49" charset="0"/>
              <a:buChar char="o"/>
            </a:pPr>
            <a:endParaRPr lang="en-GB" sz="1100" b="1" dirty="0">
              <a:latin typeface="Georgia" panose="02040502050405020303" pitchFamily="18" charset="0"/>
              <a:ea typeface="Gadugi" panose="020B0502040204020203" pitchFamily="34" charset="0"/>
              <a:cs typeface="Dubai Medium" panose="020B0603030403030204" pitchFamily="34" charset="-78"/>
              <a:sym typeface="Montserrat"/>
            </a:endParaRPr>
          </a:p>
          <a:p>
            <a:pPr marL="171450" lvl="0" indent="-171450" algn="l" rtl="0">
              <a:lnSpc>
                <a:spcPct val="100000"/>
              </a:lnSpc>
              <a:spcBef>
                <a:spcPts val="0"/>
              </a:spcBef>
              <a:spcAft>
                <a:spcPts val="0"/>
              </a:spcAft>
              <a:buSzPts val="1800"/>
              <a:buFont typeface="Courier New" panose="02070309020205020404" pitchFamily="49" charset="0"/>
              <a:buChar char="o"/>
            </a:pPr>
            <a:r>
              <a:rPr lang="en-GB" sz="1100" b="1" dirty="0">
                <a:latin typeface="Georgia" panose="02040502050405020303" pitchFamily="18" charset="0"/>
                <a:ea typeface="Gadugi" panose="020B0502040204020203" pitchFamily="34" charset="0"/>
                <a:cs typeface="Dubai Medium" panose="020B0603030403030204" pitchFamily="34" charset="-78"/>
                <a:sym typeface="Montserrat"/>
              </a:rPr>
              <a:t>In summary, Canada, France, and Germany emerge as profitable markets, while the United States of America dominates in sales, COGS, and discounts. The Government and Small Business channels prove to be lucrative, while the Enterprise and Midmarket channels face challenges in generating profits. These insights provide a starting point for further analysis and strategic decision-making within the business.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1131</TotalTime>
  <Words>1317</Words>
  <Application>Microsoft Office PowerPoint</Application>
  <PresentationFormat>On-screen Show (16:9)</PresentationFormat>
  <Paragraphs>236</Paragraphs>
  <Slides>13</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vt:i4>
      </vt:variant>
    </vt:vector>
  </HeadingPairs>
  <TitlesOfParts>
    <vt:vector size="26" baseType="lpstr">
      <vt:lpstr>Wingdings</vt:lpstr>
      <vt:lpstr>Montserrat</vt:lpstr>
      <vt:lpstr>Source Code Pro</vt:lpstr>
      <vt:lpstr>Courier New</vt:lpstr>
      <vt:lpstr>Montserrat SemiBold</vt:lpstr>
      <vt:lpstr>Arial</vt:lpstr>
      <vt:lpstr>Calibri</vt:lpstr>
      <vt:lpstr>Microsoft JhengHei UI</vt:lpstr>
      <vt:lpstr>Segoe UI Variable Small Semibol</vt:lpstr>
      <vt:lpstr>Georgia</vt:lpstr>
      <vt:lpstr>Bahnschrift Light Condensed</vt:lpstr>
      <vt:lpstr>Simple Light</vt:lpstr>
      <vt:lpstr>3_Beach Day</vt:lpstr>
      <vt:lpstr>PowerPoint Presentation</vt:lpstr>
      <vt:lpstr>PowerPoint Presentation</vt:lpstr>
      <vt:lpstr>Data Exploration </vt:lpstr>
      <vt:lpstr>Statistical Analysis using Excel</vt:lpstr>
      <vt:lpstr>Graphical Analysis using Excel</vt:lpstr>
      <vt:lpstr>Successful Importing of Data and Basic SQL Queries in SQL Workbench</vt:lpstr>
      <vt:lpstr>Unlocking Insights: Mastering the Import of SQL Database Data into Power BI</vt:lpstr>
      <vt:lpstr>Power BI Dashboard and Analysis: Unleashing Data Insights for Powerful Presentations</vt:lpstr>
      <vt:lpstr>Comprehensive Analysis Report: Decoding Key Trends and Patterns</vt:lpstr>
      <vt:lpstr>Key Findings and Implications: Unveiling the Conclusion &amp; Inferences</vt:lpstr>
      <vt:lpstr>Key Findings and Implications: Unveiling the Conclusion &amp; Inferences</vt:lpstr>
      <vt:lpstr>Actionable Insights: Transforming Findings into Effective Strategies</vt:lpstr>
      <vt:lpstr>Endnotes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Rishabh Chaudhary</cp:lastModifiedBy>
  <cp:revision>37</cp:revision>
  <dcterms:modified xsi:type="dcterms:W3CDTF">2023-06-22T08:56:05Z</dcterms:modified>
</cp:coreProperties>
</file>